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24"/>
  </p:notesMasterIdLst>
  <p:sldIdLst>
    <p:sldId id="257" r:id="rId2"/>
    <p:sldId id="262" r:id="rId3"/>
    <p:sldId id="298" r:id="rId4"/>
    <p:sldId id="259" r:id="rId5"/>
    <p:sldId id="260" r:id="rId6"/>
    <p:sldId id="295" r:id="rId7"/>
    <p:sldId id="306" r:id="rId8"/>
    <p:sldId id="293" r:id="rId9"/>
    <p:sldId id="294" r:id="rId10"/>
    <p:sldId id="296" r:id="rId11"/>
    <p:sldId id="307" r:id="rId12"/>
    <p:sldId id="297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263" r:id="rId21"/>
    <p:sldId id="308" r:id="rId22"/>
    <p:sldId id="309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Lato" panose="020F0502020204030203" pitchFamily="34" charset="0"/>
      <p:regular r:id="rId29"/>
      <p:bold r:id="rId30"/>
      <p:italic r:id="rId31"/>
      <p:boldItalic r:id="rId32"/>
    </p:embeddedFont>
    <p:embeddedFont>
      <p:font typeface="Lato Black" panose="020F0502020204030203" pitchFamily="34" charset="0"/>
      <p:bold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F7263C-DA8C-4989-8A67-DA4B7787D19D}">
  <a:tblStyle styleId="{98F7263C-DA8C-4989-8A67-DA4B7787D19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4B281A67-70C8-4648-8BCF-0AE515704F5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165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33" y="685800"/>
            <a:ext cx="4571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2bf664e4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8" name="Google Shape;58;g22bf664e4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0137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5301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494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00092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3250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5395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05048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4552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45498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1576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</a:rPr>
              <a:t>First call resolution drop</a:t>
            </a:r>
            <a:r>
              <a:rPr lang="en-US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First call resolution drop during February due to a software outage early in the Month and a repair order detail issue that took a few weeks to be resolved.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Up Time - Apology to Dev Ops Team</a:t>
            </a:r>
            <a:endParaRPr dirty="0"/>
          </a:p>
        </p:txBody>
      </p:sp>
      <p:sp>
        <p:nvSpPr>
          <p:cNvPr id="173" name="Google Shape;17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22326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67577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61988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78958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7792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88589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058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l="20685" t="29967" r="20177" b="24503"/>
          <a:stretch/>
        </p:blipFill>
        <p:spPr>
          <a:xfrm>
            <a:off x="7705375" y="165700"/>
            <a:ext cx="1100625" cy="8473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3;p2"/>
          <p:cNvGrpSpPr/>
          <p:nvPr/>
        </p:nvGrpSpPr>
        <p:grpSpPr>
          <a:xfrm>
            <a:off x="0" y="4581525"/>
            <a:ext cx="10986824" cy="561900"/>
            <a:chOff x="0" y="4666800"/>
            <a:chExt cx="10986824" cy="561900"/>
          </a:xfrm>
        </p:grpSpPr>
        <p:sp>
          <p:nvSpPr>
            <p:cNvPr id="14" name="Google Shape;14;p2"/>
            <p:cNvSpPr/>
            <p:nvPr/>
          </p:nvSpPr>
          <p:spPr>
            <a:xfrm>
              <a:off x="0" y="4666800"/>
              <a:ext cx="9144000" cy="561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15" name="Google Shape;15;p2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" name="Google Shape;16;p2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18;p2"/>
          <p:cNvSpPr/>
          <p:nvPr/>
        </p:nvSpPr>
        <p:spPr>
          <a:xfrm>
            <a:off x="0" y="268600"/>
            <a:ext cx="97800" cy="510300"/>
          </a:xfrm>
          <a:prstGeom prst="rect">
            <a:avLst/>
          </a:prstGeom>
          <a:solidFill>
            <a:srgbClr val="8DC641"/>
          </a:solidFill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>
  <p:cSld name="Content 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424530" y="481142"/>
            <a:ext cx="66792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025" tIns="34025" rIns="68025" bIns="3402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424525" y="1043798"/>
            <a:ext cx="7669500" cy="30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025" tIns="34025" rIns="68025" bIns="34025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/>
            </a:lvl4pPr>
            <a:lvl5pPr marL="2286000" lvl="4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/>
            </a:lvl5pPr>
            <a:lvl6pPr marL="2743200" lvl="5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/>
            </a:lvl6pPr>
            <a:lvl7pPr marL="3200400" lvl="6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/>
            </a:lvl7pPr>
            <a:lvl8pPr marL="3657600" lvl="7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/>
            </a:lvl8pPr>
            <a:lvl9pPr marL="4114800" lvl="8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slide">
  <p:cSld name="1_Title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4" name="Google Shape;3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97246"/>
            <a:ext cx="9144000" cy="5015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3">
            <a:alphaModFix amt="40000"/>
          </a:blip>
          <a:srcRect l="25367"/>
          <a:stretch/>
        </p:blipFill>
        <p:spPr>
          <a:xfrm rot="-5400000">
            <a:off x="5881587" y="2166837"/>
            <a:ext cx="5191327" cy="876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oogle Shape;36;p5"/>
          <p:cNvGrpSpPr/>
          <p:nvPr/>
        </p:nvGrpSpPr>
        <p:grpSpPr>
          <a:xfrm>
            <a:off x="-272125" y="274112"/>
            <a:ext cx="2414500" cy="1249125"/>
            <a:chOff x="7643900" y="6491575"/>
            <a:chExt cx="2414500" cy="1249125"/>
          </a:xfrm>
        </p:grpSpPr>
        <p:pic>
          <p:nvPicPr>
            <p:cNvPr id="37" name="Google Shape;37;p5"/>
            <p:cNvPicPr preferRelativeResize="0"/>
            <p:nvPr/>
          </p:nvPicPr>
          <p:blipFill rotWithShape="1">
            <a:blip r:embed="rId4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8;p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39" name="Google Shape;39;p5"/>
          <p:cNvSpPr txBox="1"/>
          <p:nvPr/>
        </p:nvSpPr>
        <p:spPr>
          <a:xfrm>
            <a:off x="1752600" y="651900"/>
            <a:ext cx="8210700" cy="6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35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Title here</a:t>
            </a:r>
            <a:endParaRPr sz="35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1200" dirty="0"/>
          </a:p>
        </p:txBody>
      </p:sp>
      <p:pic>
        <p:nvPicPr>
          <p:cNvPr id="40" name="Google Shape;40;p5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531425" y="-2921401"/>
            <a:ext cx="5488501" cy="444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5"/>
          <p:cNvPicPr preferRelativeResize="0"/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 rot="10800000">
            <a:off x="7303240" y="1006910"/>
            <a:ext cx="447275" cy="10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Background v1 - With Text">
  <p:cSld name="TITLE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6"/>
          <p:cNvGrpSpPr/>
          <p:nvPr/>
        </p:nvGrpSpPr>
        <p:grpSpPr>
          <a:xfrm>
            <a:off x="0" y="4581525"/>
            <a:ext cx="10986824" cy="561900"/>
            <a:chOff x="0" y="4666800"/>
            <a:chExt cx="10986824" cy="561900"/>
          </a:xfrm>
        </p:grpSpPr>
        <p:sp>
          <p:nvSpPr>
            <p:cNvPr id="44" name="Google Shape;44;p6"/>
            <p:cNvSpPr/>
            <p:nvPr/>
          </p:nvSpPr>
          <p:spPr>
            <a:xfrm>
              <a:off x="0" y="4666800"/>
              <a:ext cx="9144000" cy="561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45" name="Google Shape;45;p6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6" name="Google Shape;46;p6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6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Google Shape;48;p6"/>
          <p:cNvSpPr/>
          <p:nvPr/>
        </p:nvSpPr>
        <p:spPr>
          <a:xfrm>
            <a:off x="0" y="268600"/>
            <a:ext cx="97800" cy="510300"/>
          </a:xfrm>
          <a:prstGeom prst="rect">
            <a:avLst/>
          </a:prstGeom>
          <a:solidFill>
            <a:srgbClr val="8DC641"/>
          </a:solidFill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Background v2 - No Text">
  <p:cSld name="TITLE_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rm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6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9"/>
          <p:cNvPicPr preferRelativeResize="0"/>
          <p:nvPr/>
        </p:nvPicPr>
        <p:blipFill rotWithShape="1">
          <a:blip r:embed="rId3">
            <a:alphaModFix/>
          </a:blip>
          <a:srcRect l="6498" r="9651"/>
          <a:stretch/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9"/>
          <p:cNvSpPr txBox="1"/>
          <p:nvPr/>
        </p:nvSpPr>
        <p:spPr>
          <a:xfrm>
            <a:off x="656950" y="1554766"/>
            <a:ext cx="4876800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Ten Ways to Optimize Software Investment </a:t>
            </a:r>
            <a:endParaRPr sz="2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2" name="Google Shape;62;p9"/>
          <p:cNvGrpSpPr/>
          <p:nvPr/>
        </p:nvGrpSpPr>
        <p:grpSpPr>
          <a:xfrm>
            <a:off x="35459" y="230932"/>
            <a:ext cx="2139488" cy="1106850"/>
            <a:chOff x="7643900" y="6491575"/>
            <a:chExt cx="2414500" cy="1249125"/>
          </a:xfrm>
        </p:grpSpPr>
        <p:pic>
          <p:nvPicPr>
            <p:cNvPr id="63" name="Google Shape;63;p9"/>
            <p:cNvPicPr preferRelativeResize="0"/>
            <p:nvPr/>
          </p:nvPicPr>
          <p:blipFill rotWithShape="1">
            <a:blip r:embed="rId4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65" name="Google Shape;65;p9"/>
          <p:cNvPicPr preferRelativeResize="0"/>
          <p:nvPr/>
        </p:nvPicPr>
        <p:blipFill rotWithShape="1">
          <a:blip r:embed="rId6">
            <a:alphaModFix amt="69000"/>
          </a:blip>
          <a:srcRect l="25367"/>
          <a:stretch/>
        </p:blipFill>
        <p:spPr>
          <a:xfrm>
            <a:off x="1601002" y="573478"/>
            <a:ext cx="2498652" cy="42177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9"/>
          <p:cNvSpPr/>
          <p:nvPr/>
        </p:nvSpPr>
        <p:spPr>
          <a:xfrm>
            <a:off x="764075" y="2638875"/>
            <a:ext cx="1539900" cy="58500"/>
          </a:xfrm>
          <a:prstGeom prst="rect">
            <a:avLst/>
          </a:prstGeom>
          <a:solidFill>
            <a:srgbClr val="8DC0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9"/>
          <p:cNvSpPr txBox="1"/>
          <p:nvPr/>
        </p:nvSpPr>
        <p:spPr>
          <a:xfrm>
            <a:off x="656950" y="2716344"/>
            <a:ext cx="48768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Sharon Kitzman</a:t>
            </a:r>
            <a:endParaRPr sz="17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</a:t>
            </a:r>
            <a:r>
              <a:rPr lang="en-US" sz="95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resident of Dominion DMS</a:t>
            </a:r>
            <a:endParaRPr sz="95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" name="Google Shape;68;p9"/>
          <p:cNvSpPr txBox="1"/>
          <p:nvPr/>
        </p:nvSpPr>
        <p:spPr>
          <a:xfrm>
            <a:off x="656950" y="4297569"/>
            <a:ext cx="487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DominionDMS.com</a:t>
            </a:r>
            <a:endParaRPr sz="12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384125" y="-5725"/>
            <a:ext cx="2752225" cy="459277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1"/>
          <p:cNvSpPr txBox="1"/>
          <p:nvPr/>
        </p:nvSpPr>
        <p:spPr>
          <a:xfrm>
            <a:off x="207818" y="268594"/>
            <a:ext cx="8164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500" b="1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#3 – Certified Secure </a:t>
            </a:r>
            <a:endParaRPr sz="2500" b="1" i="0" u="none" strike="noStrike" cap="none" dirty="0">
              <a:solidFill>
                <a:srgbClr val="001B0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4" name="Google Shape;84;p11"/>
          <p:cNvSpPr txBox="1"/>
          <p:nvPr/>
        </p:nvSpPr>
        <p:spPr>
          <a:xfrm>
            <a:off x="3155771" y="1777434"/>
            <a:ext cx="26703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1"/>
          <p:cNvSpPr txBox="1"/>
          <p:nvPr/>
        </p:nvSpPr>
        <p:spPr>
          <a:xfrm>
            <a:off x="174702" y="999161"/>
            <a:ext cx="4168576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2021 Data Statistics – Source Cisco 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" name="Google Shape;89;p11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91" name="Google Shape;91;p11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2" name="Google Shape;92;p11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1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6" name="Google Shape;96;p1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5328460" y="145949"/>
            <a:ext cx="329909" cy="75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1"/>
          <p:cNvGrpSpPr/>
          <p:nvPr/>
        </p:nvGrpSpPr>
        <p:grpSpPr>
          <a:xfrm>
            <a:off x="7504303" y="27775"/>
            <a:ext cx="1917354" cy="991930"/>
            <a:chOff x="7643900" y="6491575"/>
            <a:chExt cx="2414500" cy="1249125"/>
          </a:xfrm>
        </p:grpSpPr>
        <p:pic>
          <p:nvPicPr>
            <p:cNvPr id="98" name="Google Shape;98;p11"/>
            <p:cNvPicPr preferRelativeResize="0"/>
            <p:nvPr/>
          </p:nvPicPr>
          <p:blipFill rotWithShape="1">
            <a:blip r:embed="rId5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CD1184B-F379-851F-68DA-5FF4FD4D1E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273" y="1464309"/>
            <a:ext cx="8469453" cy="21501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A0446A-FFDB-FEB6-2C6B-A39C4F2239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456" y="1433471"/>
            <a:ext cx="8770691" cy="230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8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384125" y="-5725"/>
            <a:ext cx="2752225" cy="459277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1"/>
          <p:cNvSpPr txBox="1"/>
          <p:nvPr/>
        </p:nvSpPr>
        <p:spPr>
          <a:xfrm>
            <a:off x="207818" y="268594"/>
            <a:ext cx="8164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500" b="1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#3 – Certified Secure </a:t>
            </a:r>
            <a:endParaRPr sz="2500" b="1" i="0" u="none" strike="noStrike" cap="none" dirty="0">
              <a:solidFill>
                <a:srgbClr val="001B0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4" name="Google Shape;84;p11"/>
          <p:cNvSpPr txBox="1"/>
          <p:nvPr/>
        </p:nvSpPr>
        <p:spPr>
          <a:xfrm>
            <a:off x="3155771" y="1777434"/>
            <a:ext cx="26703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1"/>
          <p:cNvSpPr txBox="1"/>
          <p:nvPr/>
        </p:nvSpPr>
        <p:spPr>
          <a:xfrm>
            <a:off x="174702" y="999161"/>
            <a:ext cx="4168576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Sharon’s wi-fi 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" name="Google Shape;89;p11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91" name="Google Shape;91;p11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2" name="Google Shape;92;p11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1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6" name="Google Shape;96;p1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5328460" y="145949"/>
            <a:ext cx="329909" cy="75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1"/>
          <p:cNvGrpSpPr/>
          <p:nvPr/>
        </p:nvGrpSpPr>
        <p:grpSpPr>
          <a:xfrm>
            <a:off x="7504303" y="27775"/>
            <a:ext cx="1917354" cy="991930"/>
            <a:chOff x="7643900" y="6491575"/>
            <a:chExt cx="2414500" cy="1249125"/>
          </a:xfrm>
        </p:grpSpPr>
        <p:pic>
          <p:nvPicPr>
            <p:cNvPr id="98" name="Google Shape;98;p11"/>
            <p:cNvPicPr preferRelativeResize="0"/>
            <p:nvPr/>
          </p:nvPicPr>
          <p:blipFill rotWithShape="1">
            <a:blip r:embed="rId5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3" name="Picture 2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C2B9CE1B-AE6B-B4E0-D91B-C5F964D16C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285" y="1099574"/>
            <a:ext cx="1467439" cy="3175907"/>
          </a:xfrm>
          <a:prstGeom prst="rect">
            <a:avLst/>
          </a:prstGeom>
        </p:spPr>
      </p:pic>
      <p:pic>
        <p:nvPicPr>
          <p:cNvPr id="5" name="Picture 4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352C220B-C46F-8DFF-BBE7-87475D4B77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8923" y="1127662"/>
            <a:ext cx="1441484" cy="3119733"/>
          </a:xfrm>
          <a:prstGeom prst="rect">
            <a:avLst/>
          </a:prstGeom>
        </p:spPr>
      </p:pic>
      <p:sp>
        <p:nvSpPr>
          <p:cNvPr id="6" name="Google Shape;86;p11">
            <a:extLst>
              <a:ext uri="{FF2B5EF4-FFF2-40B4-BE49-F238E27FC236}">
                <a16:creationId xmlns:a16="http://schemas.microsoft.com/office/drawing/2014/main" id="{28BAE4ED-6B1D-60E9-9902-0C8391A79F61}"/>
              </a:ext>
            </a:extLst>
          </p:cNvPr>
          <p:cNvSpPr txBox="1"/>
          <p:nvPr/>
        </p:nvSpPr>
        <p:spPr>
          <a:xfrm>
            <a:off x="285075" y="1829300"/>
            <a:ext cx="2634428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75" tIns="28325" rIns="37775" bIns="283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 was shocked to see the number of devices connected to my router.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lang="en-US"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is connected to your dealership network?</a:t>
            </a: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6431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384125" y="-5725"/>
            <a:ext cx="2752225" cy="45927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/>
          <p:nvPr/>
        </p:nvSpPr>
        <p:spPr>
          <a:xfrm>
            <a:off x="5526375" y="0"/>
            <a:ext cx="3617700" cy="459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1"/>
          <p:cNvSpPr txBox="1"/>
          <p:nvPr/>
        </p:nvSpPr>
        <p:spPr>
          <a:xfrm>
            <a:off x="207818" y="268594"/>
            <a:ext cx="8164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500" b="1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#3 – Certified Secure </a:t>
            </a:r>
            <a:endParaRPr sz="2500" b="1" i="0" u="none" strike="noStrike" cap="none" dirty="0">
              <a:solidFill>
                <a:srgbClr val="001B0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4" name="Google Shape;84;p11"/>
          <p:cNvSpPr txBox="1"/>
          <p:nvPr/>
        </p:nvSpPr>
        <p:spPr>
          <a:xfrm>
            <a:off x="3155771" y="1777434"/>
            <a:ext cx="26703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1"/>
          <p:cNvSpPr txBox="1"/>
          <p:nvPr/>
        </p:nvSpPr>
        <p:spPr>
          <a:xfrm>
            <a:off x="174701" y="999161"/>
            <a:ext cx="5209423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Ensure your software solutions are SOC 2 Certified 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11"/>
          <p:cNvSpPr txBox="1"/>
          <p:nvPr/>
        </p:nvSpPr>
        <p:spPr>
          <a:xfrm>
            <a:off x="5670786" y="1157557"/>
            <a:ext cx="2855799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The Answer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SOC Certified Solutions</a:t>
            </a:r>
            <a:endParaRPr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" name="Google Shape;89;p11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91" name="Google Shape;91;p11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2" name="Google Shape;92;p11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1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94" name="Google Shape;94;p11"/>
          <p:cNvGraphicFramePr/>
          <p:nvPr>
            <p:extLst>
              <p:ext uri="{D42A27DB-BD31-4B8C-83A1-F6EECF244321}">
                <p14:modId xmlns:p14="http://schemas.microsoft.com/office/powerpoint/2010/main" val="2001890436"/>
              </p:ext>
            </p:extLst>
          </p:nvPr>
        </p:nvGraphicFramePr>
        <p:xfrm>
          <a:off x="5897550" y="1958500"/>
          <a:ext cx="2855800" cy="1905000"/>
        </p:xfrm>
        <a:graphic>
          <a:graphicData uri="http://schemas.openxmlformats.org/drawingml/2006/table">
            <a:tbl>
              <a:tblPr>
                <a:noFill/>
                <a:tableStyleId>{4B281A67-70C8-4648-8BCF-0AE515704F56}</a:tableStyleId>
              </a:tblPr>
              <a:tblGrid>
                <a:gridCol w="117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Protocols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Controls &amp; Services</a:t>
                      </a:r>
                      <a:endParaRPr sz="1200"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Value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accent6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Trust</a:t>
                      </a:r>
                      <a:endParaRPr sz="1000" b="1" dirty="0">
                        <a:solidFill>
                          <a:schemeClr val="accent6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Security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Required</a:t>
                      </a: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Cloud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Required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Frequency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Annual</a:t>
                      </a: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6" name="Google Shape;96;p1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5328460" y="145949"/>
            <a:ext cx="329909" cy="75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1"/>
          <p:cNvGrpSpPr/>
          <p:nvPr/>
        </p:nvGrpSpPr>
        <p:grpSpPr>
          <a:xfrm>
            <a:off x="7504303" y="27775"/>
            <a:ext cx="1917354" cy="991930"/>
            <a:chOff x="7643900" y="6491575"/>
            <a:chExt cx="2414500" cy="1249125"/>
          </a:xfrm>
        </p:grpSpPr>
        <p:pic>
          <p:nvPicPr>
            <p:cNvPr id="98" name="Google Shape;98;p11"/>
            <p:cNvPicPr preferRelativeResize="0"/>
            <p:nvPr/>
          </p:nvPicPr>
          <p:blipFill rotWithShape="1">
            <a:blip r:embed="rId5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5BAAA3A-86EA-144A-611E-14F907E13A0E}"/>
              </a:ext>
            </a:extLst>
          </p:cNvPr>
          <p:cNvSpPr/>
          <p:nvPr/>
        </p:nvSpPr>
        <p:spPr>
          <a:xfrm>
            <a:off x="126176" y="1727777"/>
            <a:ext cx="380010" cy="36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26D151-0ED3-738D-0F3F-62BAED0A2366}"/>
              </a:ext>
            </a:extLst>
          </p:cNvPr>
          <p:cNvSpPr/>
          <p:nvPr/>
        </p:nvSpPr>
        <p:spPr>
          <a:xfrm>
            <a:off x="4490920" y="3863499"/>
            <a:ext cx="852383" cy="629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7D2F8B-9C1A-46DD-BF67-1CE3FADF80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650" y="1420619"/>
            <a:ext cx="4100270" cy="316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2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384125" y="-5725"/>
            <a:ext cx="2752225" cy="45927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/>
          <p:nvPr/>
        </p:nvSpPr>
        <p:spPr>
          <a:xfrm>
            <a:off x="5526375" y="-16933"/>
            <a:ext cx="3617700" cy="459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1"/>
          <p:cNvSpPr txBox="1"/>
          <p:nvPr/>
        </p:nvSpPr>
        <p:spPr>
          <a:xfrm>
            <a:off x="207818" y="268594"/>
            <a:ext cx="8164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500" b="1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#4 – Data vs. Transaction </a:t>
            </a:r>
            <a:endParaRPr sz="2500" b="1" i="0" u="none" strike="noStrike" cap="none" dirty="0">
              <a:solidFill>
                <a:srgbClr val="001B0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4" name="Google Shape;84;p11"/>
          <p:cNvSpPr txBox="1"/>
          <p:nvPr/>
        </p:nvSpPr>
        <p:spPr>
          <a:xfrm>
            <a:off x="3155771" y="1777434"/>
            <a:ext cx="26703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1"/>
          <p:cNvSpPr txBox="1"/>
          <p:nvPr/>
        </p:nvSpPr>
        <p:spPr>
          <a:xfrm>
            <a:off x="174702" y="999160"/>
            <a:ext cx="1822650" cy="2650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Is your software ecosystem integrated at a data or transaction level?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11"/>
          <p:cNvSpPr txBox="1"/>
          <p:nvPr/>
        </p:nvSpPr>
        <p:spPr>
          <a:xfrm>
            <a:off x="5670786" y="1157557"/>
            <a:ext cx="2855799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The Answer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As much transaction integration as possible</a:t>
            </a:r>
            <a:endParaRPr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" name="Google Shape;89;p11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91" name="Google Shape;91;p11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2" name="Google Shape;92;p11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1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6" name="Google Shape;96;p1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5328460" y="145949"/>
            <a:ext cx="329909" cy="75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1"/>
          <p:cNvGrpSpPr/>
          <p:nvPr/>
        </p:nvGrpSpPr>
        <p:grpSpPr>
          <a:xfrm>
            <a:off x="7504303" y="27775"/>
            <a:ext cx="1917354" cy="991930"/>
            <a:chOff x="7643900" y="6491575"/>
            <a:chExt cx="2414500" cy="1249125"/>
          </a:xfrm>
        </p:grpSpPr>
        <p:pic>
          <p:nvPicPr>
            <p:cNvPr id="98" name="Google Shape;98;p11"/>
            <p:cNvPicPr preferRelativeResize="0"/>
            <p:nvPr/>
          </p:nvPicPr>
          <p:blipFill rotWithShape="1">
            <a:blip r:embed="rId5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11" name="Google Shape;88;p11">
            <a:extLst>
              <a:ext uri="{FF2B5EF4-FFF2-40B4-BE49-F238E27FC236}">
                <a16:creationId xmlns:a16="http://schemas.microsoft.com/office/drawing/2014/main" id="{FB17A48D-5A0F-8502-5565-B00B6E98F9CB}"/>
              </a:ext>
            </a:extLst>
          </p:cNvPr>
          <p:cNvSpPr txBox="1"/>
          <p:nvPr/>
        </p:nvSpPr>
        <p:spPr>
          <a:xfrm>
            <a:off x="5617981" y="1874212"/>
            <a:ext cx="3080328" cy="228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Department of Labor Report 2021 – Time wasted re-entering existing data.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60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39%</a:t>
            </a:r>
            <a:endParaRPr lang="en-US" sz="18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Picture 12" descr="A picture containing text, font, menu, design&#10;&#10;Description automatically generated">
            <a:extLst>
              <a:ext uri="{FF2B5EF4-FFF2-40B4-BE49-F238E27FC236}">
                <a16:creationId xmlns:a16="http://schemas.microsoft.com/office/drawing/2014/main" id="{42CB224D-97C3-D577-4CC5-F4936A1380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606" y="909082"/>
            <a:ext cx="3118264" cy="359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0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384125" y="-5725"/>
            <a:ext cx="2752225" cy="45927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/>
          <p:nvPr/>
        </p:nvSpPr>
        <p:spPr>
          <a:xfrm>
            <a:off x="5526375" y="0"/>
            <a:ext cx="3617700" cy="459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1"/>
          <p:cNvSpPr txBox="1"/>
          <p:nvPr/>
        </p:nvSpPr>
        <p:spPr>
          <a:xfrm>
            <a:off x="207818" y="268594"/>
            <a:ext cx="8164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500" b="1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#5 –  Real Time</a:t>
            </a:r>
            <a:endParaRPr sz="2500" b="1" i="0" u="none" strike="noStrike" cap="none" dirty="0">
              <a:solidFill>
                <a:srgbClr val="001B0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5" name="Google Shape;85;p11"/>
          <p:cNvSpPr txBox="1"/>
          <p:nvPr/>
        </p:nvSpPr>
        <p:spPr>
          <a:xfrm>
            <a:off x="174701" y="999161"/>
            <a:ext cx="5209423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Are your transactions throttled? 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11"/>
          <p:cNvSpPr txBox="1"/>
          <p:nvPr/>
        </p:nvSpPr>
        <p:spPr>
          <a:xfrm>
            <a:off x="5670786" y="1157557"/>
            <a:ext cx="2855799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The Answer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Cloud Native</a:t>
            </a:r>
            <a:endParaRPr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" name="Google Shape;89;p11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91" name="Google Shape;91;p11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2" name="Google Shape;92;p11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1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94" name="Google Shape;94;p11"/>
          <p:cNvGraphicFramePr/>
          <p:nvPr>
            <p:extLst>
              <p:ext uri="{D42A27DB-BD31-4B8C-83A1-F6EECF244321}">
                <p14:modId xmlns:p14="http://schemas.microsoft.com/office/powerpoint/2010/main" val="1098111698"/>
              </p:ext>
            </p:extLst>
          </p:nvPr>
        </p:nvGraphicFramePr>
        <p:xfrm>
          <a:off x="5897550" y="1958500"/>
          <a:ext cx="2855800" cy="1905000"/>
        </p:xfrm>
        <a:graphic>
          <a:graphicData uri="http://schemas.openxmlformats.org/drawingml/2006/table">
            <a:tbl>
              <a:tblPr>
                <a:noFill/>
                <a:tableStyleId>{4B281A67-70C8-4648-8BCF-0AE515704F56}</a:tableStyleId>
              </a:tblPr>
              <a:tblGrid>
                <a:gridCol w="117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Speed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Eliminates bottlenecks</a:t>
                      </a:r>
                      <a:endParaRPr sz="1200"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accent6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Pay for what you use</a:t>
                      </a:r>
                      <a:endParaRPr sz="1000" b="1" dirty="0">
                        <a:solidFill>
                          <a:schemeClr val="accent6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Scale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Up or down in real-time</a:t>
                      </a: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Reliability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High-Availability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Security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By Design</a:t>
                      </a: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6" name="Google Shape;96;p1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5328460" y="145949"/>
            <a:ext cx="329909" cy="75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1"/>
          <p:cNvGrpSpPr/>
          <p:nvPr/>
        </p:nvGrpSpPr>
        <p:grpSpPr>
          <a:xfrm>
            <a:off x="7504303" y="27775"/>
            <a:ext cx="1917354" cy="991930"/>
            <a:chOff x="7643900" y="6491575"/>
            <a:chExt cx="2414500" cy="1249125"/>
          </a:xfrm>
        </p:grpSpPr>
        <p:pic>
          <p:nvPicPr>
            <p:cNvPr id="98" name="Google Shape;98;p11"/>
            <p:cNvPicPr preferRelativeResize="0"/>
            <p:nvPr/>
          </p:nvPicPr>
          <p:blipFill rotWithShape="1">
            <a:blip r:embed="rId5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5BAAA3A-86EA-144A-611E-14F907E13A0E}"/>
              </a:ext>
            </a:extLst>
          </p:cNvPr>
          <p:cNvSpPr/>
          <p:nvPr/>
        </p:nvSpPr>
        <p:spPr>
          <a:xfrm>
            <a:off x="126176" y="1727777"/>
            <a:ext cx="380010" cy="36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26D151-0ED3-738D-0F3F-62BAED0A2366}"/>
              </a:ext>
            </a:extLst>
          </p:cNvPr>
          <p:cNvSpPr/>
          <p:nvPr/>
        </p:nvSpPr>
        <p:spPr>
          <a:xfrm>
            <a:off x="4490920" y="3863499"/>
            <a:ext cx="852383" cy="629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7D9351-3BCF-77A9-4D1F-570C4D820910}"/>
              </a:ext>
            </a:extLst>
          </p:cNvPr>
          <p:cNvSpPr txBox="1"/>
          <p:nvPr/>
        </p:nvSpPr>
        <p:spPr>
          <a:xfrm>
            <a:off x="379696" y="2282773"/>
            <a:ext cx="2224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15 Minutes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EDD0DC-1216-3DF1-A9A3-EA887D342B87}"/>
              </a:ext>
            </a:extLst>
          </p:cNvPr>
          <p:cNvSpPr txBox="1"/>
          <p:nvPr/>
        </p:nvSpPr>
        <p:spPr>
          <a:xfrm>
            <a:off x="668867" y="1727777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Throttled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72069-E099-71A5-D2FB-0B5539E40F74}"/>
              </a:ext>
            </a:extLst>
          </p:cNvPr>
          <p:cNvSpPr txBox="1"/>
          <p:nvPr/>
        </p:nvSpPr>
        <p:spPr>
          <a:xfrm>
            <a:off x="3026496" y="1727777"/>
            <a:ext cx="1346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Real-Time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015D30-7611-9826-DF5E-05D9F0F432AB}"/>
              </a:ext>
            </a:extLst>
          </p:cNvPr>
          <p:cNvCxnSpPr/>
          <p:nvPr/>
        </p:nvCxnSpPr>
        <p:spPr>
          <a:xfrm>
            <a:off x="2604573" y="2127887"/>
            <a:ext cx="0" cy="205054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CBAD59-F291-74E2-94F2-042728D81BA9}"/>
              </a:ext>
            </a:extLst>
          </p:cNvPr>
          <p:cNvSpPr txBox="1"/>
          <p:nvPr/>
        </p:nvSpPr>
        <p:spPr>
          <a:xfrm>
            <a:off x="2685483" y="2557057"/>
            <a:ext cx="2224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&lt;Second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9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384125" y="-5725"/>
            <a:ext cx="2752225" cy="45927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/>
          <p:nvPr/>
        </p:nvSpPr>
        <p:spPr>
          <a:xfrm>
            <a:off x="5526375" y="0"/>
            <a:ext cx="3617700" cy="459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1"/>
          <p:cNvSpPr txBox="1"/>
          <p:nvPr/>
        </p:nvSpPr>
        <p:spPr>
          <a:xfrm>
            <a:off x="207818" y="268594"/>
            <a:ext cx="8164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500" b="1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#6 –  Outside of Ecosystem</a:t>
            </a:r>
            <a:endParaRPr sz="2500" b="1" i="0" u="none" strike="noStrike" cap="none" dirty="0">
              <a:solidFill>
                <a:srgbClr val="001B0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4" name="Google Shape;84;p11"/>
          <p:cNvSpPr txBox="1"/>
          <p:nvPr/>
        </p:nvSpPr>
        <p:spPr>
          <a:xfrm>
            <a:off x="3155771" y="1777434"/>
            <a:ext cx="26703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1"/>
          <p:cNvSpPr txBox="1"/>
          <p:nvPr/>
        </p:nvSpPr>
        <p:spPr>
          <a:xfrm>
            <a:off x="174701" y="999161"/>
            <a:ext cx="5209423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Solutions for your business outside of Automotive! 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11"/>
          <p:cNvSpPr txBox="1"/>
          <p:nvPr/>
        </p:nvSpPr>
        <p:spPr>
          <a:xfrm>
            <a:off x="5670786" y="1157557"/>
            <a:ext cx="2855799" cy="334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The Answer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Truly Open Partners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2021 - ~200,000,000 public APIs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2024 – expected &gt;400,000,000 public APIs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0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Source DevOps.com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" name="Google Shape;89;p11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91" name="Google Shape;91;p11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2" name="Google Shape;92;p11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1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6" name="Google Shape;96;p1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5328460" y="145949"/>
            <a:ext cx="329909" cy="75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1"/>
          <p:cNvGrpSpPr/>
          <p:nvPr/>
        </p:nvGrpSpPr>
        <p:grpSpPr>
          <a:xfrm>
            <a:off x="7504303" y="27775"/>
            <a:ext cx="1917354" cy="991930"/>
            <a:chOff x="7643900" y="6491575"/>
            <a:chExt cx="2414500" cy="1249125"/>
          </a:xfrm>
        </p:grpSpPr>
        <p:pic>
          <p:nvPicPr>
            <p:cNvPr id="98" name="Google Shape;98;p11"/>
            <p:cNvPicPr preferRelativeResize="0"/>
            <p:nvPr/>
          </p:nvPicPr>
          <p:blipFill rotWithShape="1">
            <a:blip r:embed="rId5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5BAAA3A-86EA-144A-611E-14F907E13A0E}"/>
              </a:ext>
            </a:extLst>
          </p:cNvPr>
          <p:cNvSpPr/>
          <p:nvPr/>
        </p:nvSpPr>
        <p:spPr>
          <a:xfrm>
            <a:off x="126176" y="1727777"/>
            <a:ext cx="380010" cy="36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26D151-0ED3-738D-0F3F-62BAED0A2366}"/>
              </a:ext>
            </a:extLst>
          </p:cNvPr>
          <p:cNvSpPr/>
          <p:nvPr/>
        </p:nvSpPr>
        <p:spPr>
          <a:xfrm>
            <a:off x="4490920" y="3863499"/>
            <a:ext cx="852383" cy="629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Google Shape;229;p19">
            <a:extLst>
              <a:ext uri="{FF2B5EF4-FFF2-40B4-BE49-F238E27FC236}">
                <a16:creationId xmlns:a16="http://schemas.microsoft.com/office/drawing/2014/main" id="{F3C118B2-CC65-81B5-6712-12AE6FBE2B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2888452"/>
              </p:ext>
            </p:extLst>
          </p:nvPr>
        </p:nvGraphicFramePr>
        <p:xfrm>
          <a:off x="223208" y="1540372"/>
          <a:ext cx="4892406" cy="2827935"/>
        </p:xfrm>
        <a:graphic>
          <a:graphicData uri="http://schemas.openxmlformats.org/drawingml/2006/table">
            <a:tbl>
              <a:tblPr>
                <a:noFill/>
                <a:tableStyleId>{4B281A67-70C8-4648-8BCF-0AE515704F56}</a:tableStyleId>
              </a:tblPr>
              <a:tblGrid>
                <a:gridCol w="1630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0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0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10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dirty="0">
                          <a:solidFill>
                            <a:schemeClr val="accent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Logistics</a:t>
                      </a:r>
                      <a:endParaRPr sz="1700" b="1" dirty="0">
                        <a:solidFill>
                          <a:schemeClr val="accent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dirty="0">
                          <a:solidFill>
                            <a:schemeClr val="accent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Business</a:t>
                      </a:r>
                      <a:endParaRPr sz="1700" b="1" dirty="0">
                        <a:solidFill>
                          <a:schemeClr val="accent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dirty="0">
                          <a:solidFill>
                            <a:schemeClr val="accent6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A.I.</a:t>
                      </a:r>
                      <a:endParaRPr sz="1700" b="1" dirty="0">
                        <a:solidFill>
                          <a:schemeClr val="accent6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3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Speed</a:t>
                      </a:r>
                      <a:endParaRPr sz="1600" b="1" dirty="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93C571"/>
                        </a:gs>
                        <a:gs pos="100000">
                          <a:srgbClr val="54793A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Insights</a:t>
                      </a:r>
                      <a:endParaRPr sz="1600" b="1" dirty="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93C571"/>
                        </a:gs>
                        <a:gs pos="100000">
                          <a:srgbClr val="54793A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Innovation</a:t>
                      </a:r>
                      <a:endParaRPr sz="1600" b="1" dirty="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93C571"/>
                        </a:gs>
                        <a:gs pos="100000">
                          <a:srgbClr val="54793A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0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457200" lvl="0" indent="-3175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Char char="➢"/>
                      </a:pPr>
                      <a:r>
                        <a:rPr lang="en-US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Status</a:t>
                      </a:r>
                      <a:endParaRPr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457200" lvl="0" indent="-3175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Char char="➢"/>
                      </a:pPr>
                      <a:r>
                        <a:rPr lang="en-US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Costs</a:t>
                      </a:r>
                      <a:endParaRPr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457200" lvl="0" indent="-3175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Char char="➢"/>
                      </a:pPr>
                      <a:r>
                        <a:rPr lang="en-US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Routing</a:t>
                      </a:r>
                    </a:p>
                    <a:p>
                      <a:pPr marL="457200" lvl="0" indent="-3175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Char char="➢"/>
                      </a:pPr>
                      <a:r>
                        <a:rPr lang="en-US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Weather</a:t>
                      </a:r>
                      <a:endParaRPr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457200" lvl="0" indent="-3175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Char char="➢"/>
                      </a:pPr>
                      <a:r>
                        <a:rPr lang="en-US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Analytics</a:t>
                      </a:r>
                      <a:endParaRPr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457200" lvl="0" indent="-3175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Char char="➢"/>
                      </a:pPr>
                      <a:r>
                        <a:rPr lang="en-US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Banking</a:t>
                      </a:r>
                      <a:endParaRPr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457200" lvl="0" indent="-3175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Char char="➢"/>
                      </a:pPr>
                      <a:r>
                        <a:rPr lang="en-US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Productivity</a:t>
                      </a:r>
                      <a:endParaRPr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457200" lvl="0" indent="-3175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Char char="➢"/>
                      </a:pPr>
                      <a:r>
                        <a:rPr lang="en-US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Professional</a:t>
                      </a:r>
                      <a:endParaRPr sz="1600" b="1"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457200" lvl="0" indent="-3175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Char char="➢"/>
                      </a:pPr>
                      <a:r>
                        <a:rPr lang="en-US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Social Media</a:t>
                      </a:r>
                      <a:endParaRPr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457200" lvl="0" indent="-3175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Char char="➢"/>
                      </a:pPr>
                      <a:r>
                        <a:rPr lang="en-US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A/R Coms</a:t>
                      </a:r>
                      <a:endParaRPr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457200" lvl="0" indent="-3175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Char char="➢"/>
                      </a:pPr>
                      <a:r>
                        <a:rPr lang="en-US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Recalls</a:t>
                      </a:r>
                      <a:endParaRPr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13970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15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Expect More</a:t>
                      </a:r>
                      <a:endParaRPr b="1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Work Smarter</a:t>
                      </a:r>
                      <a:endParaRPr b="1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Adopt Technology</a:t>
                      </a:r>
                      <a:endParaRPr b="1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92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384125" y="-5725"/>
            <a:ext cx="2752225" cy="45927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/>
          <p:nvPr/>
        </p:nvSpPr>
        <p:spPr>
          <a:xfrm>
            <a:off x="5526375" y="0"/>
            <a:ext cx="3617700" cy="459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1"/>
          <p:cNvSpPr txBox="1"/>
          <p:nvPr/>
        </p:nvSpPr>
        <p:spPr>
          <a:xfrm>
            <a:off x="207818" y="268594"/>
            <a:ext cx="8164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500" b="1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#7 –  Partnered for You</a:t>
            </a:r>
            <a:endParaRPr sz="2500" b="1" i="0" u="none" strike="noStrike" cap="none" dirty="0">
              <a:solidFill>
                <a:srgbClr val="001B0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4" name="Google Shape;84;p11"/>
          <p:cNvSpPr txBox="1"/>
          <p:nvPr/>
        </p:nvSpPr>
        <p:spPr>
          <a:xfrm>
            <a:off x="3155771" y="1777434"/>
            <a:ext cx="26703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1"/>
          <p:cNvSpPr txBox="1"/>
          <p:nvPr/>
        </p:nvSpPr>
        <p:spPr>
          <a:xfrm>
            <a:off x="174701" y="999160"/>
            <a:ext cx="5209423" cy="95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Will your foundation solutions support partnerships that you need; OEM, State, and Market Driven?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11"/>
          <p:cNvSpPr txBox="1"/>
          <p:nvPr/>
        </p:nvSpPr>
        <p:spPr>
          <a:xfrm>
            <a:off x="5670786" y="1157557"/>
            <a:ext cx="2855799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The Answer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Best in Class</a:t>
            </a:r>
            <a:endParaRPr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" name="Google Shape;89;p11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91" name="Google Shape;91;p11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2" name="Google Shape;92;p11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1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94" name="Google Shape;94;p11"/>
          <p:cNvGraphicFramePr/>
          <p:nvPr>
            <p:extLst>
              <p:ext uri="{D42A27DB-BD31-4B8C-83A1-F6EECF244321}">
                <p14:modId xmlns:p14="http://schemas.microsoft.com/office/powerpoint/2010/main" val="1552753302"/>
              </p:ext>
            </p:extLst>
          </p:nvPr>
        </p:nvGraphicFramePr>
        <p:xfrm>
          <a:off x="5897550" y="1958500"/>
          <a:ext cx="2855800" cy="1524000"/>
        </p:xfrm>
        <a:graphic>
          <a:graphicData uri="http://schemas.openxmlformats.org/drawingml/2006/table">
            <a:tbl>
              <a:tblPr>
                <a:noFill/>
                <a:tableStyleId>{4B281A67-70C8-4648-8BCF-0AE515704F56}</a:tableStyleId>
              </a:tblPr>
              <a:tblGrid>
                <a:gridCol w="117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OEM 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CSI Requirements</a:t>
                      </a:r>
                      <a:endParaRPr sz="1200"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OEM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accent6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Service Retention</a:t>
                      </a:r>
                      <a:endParaRPr sz="1000" b="1" dirty="0">
                        <a:solidFill>
                          <a:schemeClr val="accent6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State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Taxes and Fees</a:t>
                      </a: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State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Consumer Protection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6" name="Google Shape;96;p1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5328460" y="145949"/>
            <a:ext cx="329909" cy="75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1"/>
          <p:cNvGrpSpPr/>
          <p:nvPr/>
        </p:nvGrpSpPr>
        <p:grpSpPr>
          <a:xfrm>
            <a:off x="7504303" y="27775"/>
            <a:ext cx="1917354" cy="991930"/>
            <a:chOff x="7643900" y="6491575"/>
            <a:chExt cx="2414500" cy="1249125"/>
          </a:xfrm>
        </p:grpSpPr>
        <p:pic>
          <p:nvPicPr>
            <p:cNvPr id="98" name="Google Shape;98;p11"/>
            <p:cNvPicPr preferRelativeResize="0"/>
            <p:nvPr/>
          </p:nvPicPr>
          <p:blipFill rotWithShape="1">
            <a:blip r:embed="rId5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B26D151-0ED3-738D-0F3F-62BAED0A2366}"/>
              </a:ext>
            </a:extLst>
          </p:cNvPr>
          <p:cNvSpPr/>
          <p:nvPr/>
        </p:nvSpPr>
        <p:spPr>
          <a:xfrm>
            <a:off x="4490920" y="3863499"/>
            <a:ext cx="852383" cy="629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85;p11">
            <a:extLst>
              <a:ext uri="{FF2B5EF4-FFF2-40B4-BE49-F238E27FC236}">
                <a16:creationId xmlns:a16="http://schemas.microsoft.com/office/drawing/2014/main" id="{38EB4638-3168-7186-4C35-FC298CC9FFC1}"/>
              </a:ext>
            </a:extLst>
          </p:cNvPr>
          <p:cNvSpPr txBox="1"/>
          <p:nvPr/>
        </p:nvSpPr>
        <p:spPr>
          <a:xfrm>
            <a:off x="216161" y="2011676"/>
            <a:ext cx="3747824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Foundation Software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86;p11">
            <a:extLst>
              <a:ext uri="{FF2B5EF4-FFF2-40B4-BE49-F238E27FC236}">
                <a16:creationId xmlns:a16="http://schemas.microsoft.com/office/drawing/2014/main" id="{7C3183A2-A862-8845-779A-98A08786951C}"/>
              </a:ext>
            </a:extLst>
          </p:cNvPr>
          <p:cNvSpPr txBox="1"/>
          <p:nvPr/>
        </p:nvSpPr>
        <p:spPr>
          <a:xfrm>
            <a:off x="293411" y="2412351"/>
            <a:ext cx="5241300" cy="100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75" tIns="28325" rIns="37775" bIns="28325" anchor="t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DMS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CRM</a:t>
            </a:r>
            <a:endParaRPr lang="en-US" sz="160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Google Shape;85;p11">
            <a:extLst>
              <a:ext uri="{FF2B5EF4-FFF2-40B4-BE49-F238E27FC236}">
                <a16:creationId xmlns:a16="http://schemas.microsoft.com/office/drawing/2014/main" id="{689D230C-681A-03B1-042C-89702F45BD72}"/>
              </a:ext>
            </a:extLst>
          </p:cNvPr>
          <p:cNvSpPr txBox="1"/>
          <p:nvPr/>
        </p:nvSpPr>
        <p:spPr>
          <a:xfrm>
            <a:off x="216161" y="3053802"/>
            <a:ext cx="3747824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Foundation Focus 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" name="Google Shape;86;p11">
            <a:extLst>
              <a:ext uri="{FF2B5EF4-FFF2-40B4-BE49-F238E27FC236}">
                <a16:creationId xmlns:a16="http://schemas.microsoft.com/office/drawing/2014/main" id="{299A4BE5-0EA0-DE95-5C23-D3AB1224F07C}"/>
              </a:ext>
            </a:extLst>
          </p:cNvPr>
          <p:cNvSpPr txBox="1"/>
          <p:nvPr/>
        </p:nvSpPr>
        <p:spPr>
          <a:xfrm>
            <a:off x="293411" y="3527349"/>
            <a:ext cx="5241300" cy="100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75" tIns="28325" rIns="37775" bIns="28325" anchor="t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Integration with a broad market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Acquisition of new entrants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Development of layered apps</a:t>
            </a:r>
          </a:p>
        </p:txBody>
      </p:sp>
    </p:spTree>
    <p:extLst>
      <p:ext uri="{BB962C8B-B14F-4D97-AF65-F5344CB8AC3E}">
        <p14:creationId xmlns:p14="http://schemas.microsoft.com/office/powerpoint/2010/main" val="210979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384125" y="-5725"/>
            <a:ext cx="2752225" cy="45927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/>
          <p:nvPr/>
        </p:nvSpPr>
        <p:spPr>
          <a:xfrm>
            <a:off x="5526375" y="-32657"/>
            <a:ext cx="3617700" cy="459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1"/>
          <p:cNvSpPr txBox="1"/>
          <p:nvPr/>
        </p:nvSpPr>
        <p:spPr>
          <a:xfrm>
            <a:off x="207818" y="268594"/>
            <a:ext cx="8164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500" b="1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#8 – Ongoing Investment</a:t>
            </a:r>
            <a:endParaRPr sz="2500" b="1" i="0" u="none" strike="noStrike" cap="none" dirty="0">
              <a:solidFill>
                <a:srgbClr val="001B0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4" name="Google Shape;84;p11"/>
          <p:cNvSpPr txBox="1"/>
          <p:nvPr/>
        </p:nvSpPr>
        <p:spPr>
          <a:xfrm>
            <a:off x="3155771" y="1777434"/>
            <a:ext cx="26703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1"/>
          <p:cNvSpPr txBox="1"/>
          <p:nvPr/>
        </p:nvSpPr>
        <p:spPr>
          <a:xfrm>
            <a:off x="96910" y="1287348"/>
            <a:ext cx="2527678" cy="75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Are you invested in solutions at the adoption curve's beginning, middle, or end?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11"/>
          <p:cNvSpPr txBox="1"/>
          <p:nvPr/>
        </p:nvSpPr>
        <p:spPr>
          <a:xfrm>
            <a:off x="5670786" y="1157557"/>
            <a:ext cx="2855799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The Answer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Align Innovation to Business Growth</a:t>
            </a:r>
            <a:endParaRPr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" name="Google Shape;89;p11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91" name="Google Shape;91;p11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2" name="Google Shape;92;p11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1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6" name="Google Shape;96;p1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5328460" y="145949"/>
            <a:ext cx="329909" cy="75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1"/>
          <p:cNvGrpSpPr/>
          <p:nvPr/>
        </p:nvGrpSpPr>
        <p:grpSpPr>
          <a:xfrm>
            <a:off x="7504303" y="27775"/>
            <a:ext cx="1917354" cy="991930"/>
            <a:chOff x="7643900" y="6491575"/>
            <a:chExt cx="2414500" cy="1249125"/>
          </a:xfrm>
        </p:grpSpPr>
        <p:pic>
          <p:nvPicPr>
            <p:cNvPr id="98" name="Google Shape;98;p11"/>
            <p:cNvPicPr preferRelativeResize="0"/>
            <p:nvPr/>
          </p:nvPicPr>
          <p:blipFill rotWithShape="1">
            <a:blip r:embed="rId5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B26D151-0ED3-738D-0F3F-62BAED0A2366}"/>
              </a:ext>
            </a:extLst>
          </p:cNvPr>
          <p:cNvSpPr/>
          <p:nvPr/>
        </p:nvSpPr>
        <p:spPr>
          <a:xfrm>
            <a:off x="4490920" y="3863499"/>
            <a:ext cx="852383" cy="629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text, circle, compact disk, graphics&#10;&#10;Description automatically generated">
            <a:extLst>
              <a:ext uri="{FF2B5EF4-FFF2-40B4-BE49-F238E27FC236}">
                <a16:creationId xmlns:a16="http://schemas.microsoft.com/office/drawing/2014/main" id="{89657313-4720-E29E-5717-730F19EA5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2086" y="1163748"/>
            <a:ext cx="3293499" cy="3241765"/>
          </a:xfrm>
          <a:prstGeom prst="rect">
            <a:avLst/>
          </a:prstGeom>
        </p:spPr>
      </p:pic>
      <p:graphicFrame>
        <p:nvGraphicFramePr>
          <p:cNvPr id="22" name="Google Shape;94;p11">
            <a:extLst>
              <a:ext uri="{FF2B5EF4-FFF2-40B4-BE49-F238E27FC236}">
                <a16:creationId xmlns:a16="http://schemas.microsoft.com/office/drawing/2014/main" id="{56339DEB-2583-40E4-2358-3E78213616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0452650"/>
              </p:ext>
            </p:extLst>
          </p:nvPr>
        </p:nvGraphicFramePr>
        <p:xfrm>
          <a:off x="5897550" y="1958500"/>
          <a:ext cx="2855800" cy="1524000"/>
        </p:xfrm>
        <a:graphic>
          <a:graphicData uri="http://schemas.openxmlformats.org/drawingml/2006/table">
            <a:tbl>
              <a:tblPr>
                <a:noFill/>
                <a:tableStyleId>{4B281A67-70C8-4648-8BCF-0AE515704F56}</a:tableStyleId>
              </a:tblPr>
              <a:tblGrid>
                <a:gridCol w="117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Introduction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Digital Retailing</a:t>
                      </a:r>
                      <a:endParaRPr sz="1200"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Growth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accent6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Parts eCommerce</a:t>
                      </a:r>
                      <a:endParaRPr sz="1000" b="1" dirty="0">
                        <a:solidFill>
                          <a:schemeClr val="accent6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Mature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Accounting</a:t>
                      </a: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Decline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Look towards Growth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525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384125" y="-5725"/>
            <a:ext cx="2752225" cy="45927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/>
          <p:nvPr/>
        </p:nvSpPr>
        <p:spPr>
          <a:xfrm>
            <a:off x="5526375" y="0"/>
            <a:ext cx="3617700" cy="459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1"/>
          <p:cNvSpPr txBox="1"/>
          <p:nvPr/>
        </p:nvSpPr>
        <p:spPr>
          <a:xfrm>
            <a:off x="207818" y="268594"/>
            <a:ext cx="8164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500" b="1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#9 –  Better Integrated with DMS</a:t>
            </a:r>
            <a:endParaRPr sz="2500" b="1" i="0" u="none" strike="noStrike" cap="none" dirty="0">
              <a:solidFill>
                <a:srgbClr val="001B0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4" name="Google Shape;84;p11"/>
          <p:cNvSpPr txBox="1"/>
          <p:nvPr/>
        </p:nvSpPr>
        <p:spPr>
          <a:xfrm>
            <a:off x="3155771" y="1777434"/>
            <a:ext cx="26703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1"/>
          <p:cNvSpPr txBox="1"/>
          <p:nvPr/>
        </p:nvSpPr>
        <p:spPr>
          <a:xfrm>
            <a:off x="5670786" y="1157557"/>
            <a:ext cx="2855799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The Answer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Modern, Open and Secure</a:t>
            </a:r>
            <a:endParaRPr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" name="Google Shape;89;p11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91" name="Google Shape;91;p11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2" name="Google Shape;92;p11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1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6" name="Google Shape;96;p1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5328460" y="145949"/>
            <a:ext cx="329909" cy="75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1"/>
          <p:cNvGrpSpPr/>
          <p:nvPr/>
        </p:nvGrpSpPr>
        <p:grpSpPr>
          <a:xfrm>
            <a:off x="7504303" y="27775"/>
            <a:ext cx="1917354" cy="991930"/>
            <a:chOff x="7643900" y="6491575"/>
            <a:chExt cx="2414500" cy="1249125"/>
          </a:xfrm>
        </p:grpSpPr>
        <p:pic>
          <p:nvPicPr>
            <p:cNvPr id="98" name="Google Shape;98;p11"/>
            <p:cNvPicPr preferRelativeResize="0"/>
            <p:nvPr/>
          </p:nvPicPr>
          <p:blipFill rotWithShape="1">
            <a:blip r:embed="rId5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5BAAA3A-86EA-144A-611E-14F907E13A0E}"/>
              </a:ext>
            </a:extLst>
          </p:cNvPr>
          <p:cNvSpPr/>
          <p:nvPr/>
        </p:nvSpPr>
        <p:spPr>
          <a:xfrm>
            <a:off x="126176" y="1727777"/>
            <a:ext cx="380010" cy="36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26D151-0ED3-738D-0F3F-62BAED0A2366}"/>
              </a:ext>
            </a:extLst>
          </p:cNvPr>
          <p:cNvSpPr/>
          <p:nvPr/>
        </p:nvSpPr>
        <p:spPr>
          <a:xfrm>
            <a:off x="4490920" y="3863499"/>
            <a:ext cx="852383" cy="629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Google Shape;85;p11">
            <a:extLst>
              <a:ext uri="{FF2B5EF4-FFF2-40B4-BE49-F238E27FC236}">
                <a16:creationId xmlns:a16="http://schemas.microsoft.com/office/drawing/2014/main" id="{C0D90D11-E676-6D55-FFAC-B418BE03FFAD}"/>
              </a:ext>
            </a:extLst>
          </p:cNvPr>
          <p:cNvSpPr txBox="1"/>
          <p:nvPr/>
        </p:nvSpPr>
        <p:spPr>
          <a:xfrm>
            <a:off x="225095" y="898700"/>
            <a:ext cx="5209423" cy="95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DMS providers, as a foundation software, need to lead the integration effort for your dealership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4" name="Google Shape;94;p11">
            <a:extLst>
              <a:ext uri="{FF2B5EF4-FFF2-40B4-BE49-F238E27FC236}">
                <a16:creationId xmlns:a16="http://schemas.microsoft.com/office/drawing/2014/main" id="{83A5971E-9BAD-6886-7D96-8AD3642BE0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0773620"/>
              </p:ext>
            </p:extLst>
          </p:nvPr>
        </p:nvGraphicFramePr>
        <p:xfrm>
          <a:off x="5897550" y="1958500"/>
          <a:ext cx="2855800" cy="1905000"/>
        </p:xfrm>
        <a:graphic>
          <a:graphicData uri="http://schemas.openxmlformats.org/drawingml/2006/table">
            <a:tbl>
              <a:tblPr>
                <a:noFill/>
                <a:tableStyleId>{4B281A67-70C8-4648-8BCF-0AE515704F56}</a:tableStyleId>
              </a:tblPr>
              <a:tblGrid>
                <a:gridCol w="117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Partner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More data</a:t>
                      </a:r>
                      <a:endParaRPr sz="1200"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Partner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accent6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Secure</a:t>
                      </a:r>
                      <a:endParaRPr sz="1000" b="1" dirty="0">
                        <a:solidFill>
                          <a:schemeClr val="accent6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Partner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Efficient workflow</a:t>
                      </a: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Partner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Dealer focus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Partner</a:t>
                      </a:r>
                      <a:endParaRPr sz="1200" dirty="0">
                        <a:solidFill>
                          <a:schemeClr val="lt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accent6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Invest</a:t>
                      </a:r>
                      <a:endParaRPr sz="1000" dirty="0">
                        <a:solidFill>
                          <a:schemeClr val="accent6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37915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C052EE8-9DBF-4D41-7B40-C67999BAC2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281" y="1795485"/>
            <a:ext cx="3676839" cy="24829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588DA5-36F3-32F2-2A8F-6D08429A8247}"/>
              </a:ext>
            </a:extLst>
          </p:cNvPr>
          <p:cNvSpPr txBox="1"/>
          <p:nvPr/>
        </p:nvSpPr>
        <p:spPr>
          <a:xfrm>
            <a:off x="3155771" y="4132713"/>
            <a:ext cx="1992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Source: Dealer Tech 2021</a:t>
            </a:r>
          </a:p>
        </p:txBody>
      </p:sp>
    </p:spTree>
    <p:extLst>
      <p:ext uri="{BB962C8B-B14F-4D97-AF65-F5344CB8AC3E}">
        <p14:creationId xmlns:p14="http://schemas.microsoft.com/office/powerpoint/2010/main" val="58110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384125" y="-5725"/>
            <a:ext cx="2752225" cy="45927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/>
          <p:nvPr/>
        </p:nvSpPr>
        <p:spPr>
          <a:xfrm>
            <a:off x="5526375" y="0"/>
            <a:ext cx="3617700" cy="459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1"/>
          <p:cNvSpPr txBox="1"/>
          <p:nvPr/>
        </p:nvSpPr>
        <p:spPr>
          <a:xfrm>
            <a:off x="207818" y="268594"/>
            <a:ext cx="8164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500" b="1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#10 –  Regularly Assessed</a:t>
            </a:r>
            <a:endParaRPr sz="2500" b="1" i="0" u="none" strike="noStrike" cap="none" dirty="0">
              <a:solidFill>
                <a:srgbClr val="001B0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5" name="Google Shape;85;p11"/>
          <p:cNvSpPr txBox="1"/>
          <p:nvPr/>
        </p:nvSpPr>
        <p:spPr>
          <a:xfrm>
            <a:off x="174701" y="999161"/>
            <a:ext cx="5209423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Subscription services.  Do you still need them? 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11"/>
          <p:cNvSpPr txBox="1"/>
          <p:nvPr/>
        </p:nvSpPr>
        <p:spPr>
          <a:xfrm>
            <a:off x="5670786" y="1157557"/>
            <a:ext cx="2855799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The Answer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Quarterly audits </a:t>
            </a:r>
            <a:endParaRPr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" name="Google Shape;89;p11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91" name="Google Shape;91;p11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2" name="Google Shape;92;p11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1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94" name="Google Shape;94;p11"/>
          <p:cNvGraphicFramePr/>
          <p:nvPr>
            <p:extLst>
              <p:ext uri="{D42A27DB-BD31-4B8C-83A1-F6EECF244321}">
                <p14:modId xmlns:p14="http://schemas.microsoft.com/office/powerpoint/2010/main" val="2435411095"/>
              </p:ext>
            </p:extLst>
          </p:nvPr>
        </p:nvGraphicFramePr>
        <p:xfrm>
          <a:off x="5897550" y="1958500"/>
          <a:ext cx="2855800" cy="2042130"/>
        </p:xfrm>
        <a:graphic>
          <a:graphicData uri="http://schemas.openxmlformats.org/drawingml/2006/table">
            <a:tbl>
              <a:tblPr>
                <a:noFill/>
                <a:tableStyleId>{4B281A67-70C8-4648-8BCF-0AE515704F56}</a:tableStyleId>
              </a:tblPr>
              <a:tblGrid>
                <a:gridCol w="117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Usage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Is it used?</a:t>
                      </a:r>
                      <a:endParaRPr sz="1200"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Term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accent6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Can I cancel it?</a:t>
                      </a:r>
                      <a:endParaRPr sz="1000" b="1" dirty="0">
                        <a:solidFill>
                          <a:schemeClr val="accent6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Am I getting value?</a:t>
                      </a: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Certification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Must I have it?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Requested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Who wanted it?  Are they still here?</a:t>
                      </a: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6" name="Google Shape;96;p1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5328460" y="145949"/>
            <a:ext cx="329909" cy="75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1"/>
          <p:cNvGrpSpPr/>
          <p:nvPr/>
        </p:nvGrpSpPr>
        <p:grpSpPr>
          <a:xfrm>
            <a:off x="7504303" y="27775"/>
            <a:ext cx="1917354" cy="991930"/>
            <a:chOff x="7643900" y="6491575"/>
            <a:chExt cx="2414500" cy="1249125"/>
          </a:xfrm>
        </p:grpSpPr>
        <p:pic>
          <p:nvPicPr>
            <p:cNvPr id="98" name="Google Shape;98;p11"/>
            <p:cNvPicPr preferRelativeResize="0"/>
            <p:nvPr/>
          </p:nvPicPr>
          <p:blipFill rotWithShape="1">
            <a:blip r:embed="rId5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5BAAA3A-86EA-144A-611E-14F907E13A0E}"/>
              </a:ext>
            </a:extLst>
          </p:cNvPr>
          <p:cNvSpPr/>
          <p:nvPr/>
        </p:nvSpPr>
        <p:spPr>
          <a:xfrm>
            <a:off x="126176" y="1727777"/>
            <a:ext cx="380010" cy="36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26D151-0ED3-738D-0F3F-62BAED0A2366}"/>
              </a:ext>
            </a:extLst>
          </p:cNvPr>
          <p:cNvSpPr/>
          <p:nvPr/>
        </p:nvSpPr>
        <p:spPr>
          <a:xfrm>
            <a:off x="4490920" y="3863499"/>
            <a:ext cx="852383" cy="629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Google Shape;88;p11">
            <a:extLst>
              <a:ext uri="{FF2B5EF4-FFF2-40B4-BE49-F238E27FC236}">
                <a16:creationId xmlns:a16="http://schemas.microsoft.com/office/drawing/2014/main" id="{CF1F4C06-FE9B-ADB3-3F6B-0E93E109BDEE}"/>
              </a:ext>
            </a:extLst>
          </p:cNvPr>
          <p:cNvSpPr txBox="1"/>
          <p:nvPr/>
        </p:nvSpPr>
        <p:spPr>
          <a:xfrm>
            <a:off x="-163928" y="2001556"/>
            <a:ext cx="3080328" cy="228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Dealer Tech 2021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60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16</a:t>
            </a:r>
            <a:endParaRPr lang="en-US" sz="18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4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&amp;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60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$25K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8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Google Shape;88;p11">
            <a:extLst>
              <a:ext uri="{FF2B5EF4-FFF2-40B4-BE49-F238E27FC236}">
                <a16:creationId xmlns:a16="http://schemas.microsoft.com/office/drawing/2014/main" id="{FBDD220F-16CB-E3C0-9F77-96B137B1160D}"/>
              </a:ext>
            </a:extLst>
          </p:cNvPr>
          <p:cNvSpPr txBox="1"/>
          <p:nvPr/>
        </p:nvSpPr>
        <p:spPr>
          <a:xfrm>
            <a:off x="2446047" y="1961056"/>
            <a:ext cx="3080328" cy="228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60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12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8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believed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4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&amp;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60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18</a:t>
            </a:r>
            <a:endParaRPr lang="en-US" sz="18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lvl="0" algn="ctr">
              <a:lnSpc>
                <a:spcPct val="90000"/>
              </a:lnSpc>
              <a:buSzPts val="3600"/>
            </a:pPr>
            <a:r>
              <a:rPr lang="en-US" sz="18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Actual</a:t>
            </a:r>
            <a:endParaRPr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50C62-51EF-EF89-263D-DEF189C2FF1B}"/>
              </a:ext>
            </a:extLst>
          </p:cNvPr>
          <p:cNvSpPr txBox="1"/>
          <p:nvPr/>
        </p:nvSpPr>
        <p:spPr>
          <a:xfrm>
            <a:off x="2671829" y="1396909"/>
            <a:ext cx="5494564" cy="32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2022 Dealer’s Surveyed</a:t>
            </a:r>
          </a:p>
        </p:txBody>
      </p:sp>
    </p:spTree>
    <p:extLst>
      <p:ext uri="{BB962C8B-B14F-4D97-AF65-F5344CB8AC3E}">
        <p14:creationId xmlns:p14="http://schemas.microsoft.com/office/powerpoint/2010/main" val="231781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"/>
          <p:cNvSpPr txBox="1"/>
          <p:nvPr/>
        </p:nvSpPr>
        <p:spPr>
          <a:xfrm>
            <a:off x="3155771" y="1777434"/>
            <a:ext cx="26703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3" name="Google Shape;163;p14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164" name="Google Shape;164;p14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165" name="Google Shape;165;p14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6" name="Google Shape;166;p14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4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8" name="Google Shape;168;p14"/>
          <p:cNvPicPr preferRelativeResize="0"/>
          <p:nvPr/>
        </p:nvPicPr>
        <p:blipFill rotWithShape="1">
          <a:blip r:embed="rId3">
            <a:alphaModFix/>
          </a:blip>
          <a:srcRect l="20685" t="29967" r="20177" b="24503"/>
          <a:stretch/>
        </p:blipFill>
        <p:spPr>
          <a:xfrm>
            <a:off x="7705375" y="165700"/>
            <a:ext cx="1100625" cy="84734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4"/>
          <p:cNvSpPr txBox="1"/>
          <p:nvPr/>
        </p:nvSpPr>
        <p:spPr>
          <a:xfrm>
            <a:off x="255450" y="268600"/>
            <a:ext cx="74499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500" b="1" i="0" u="none" strike="noStrike" cap="none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Dominion DMS</a:t>
            </a:r>
            <a:endParaRPr sz="2500" b="1" i="0" u="none" strike="noStrike" cap="none" dirty="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70" name="Google Shape;170;p14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6712638" y="1861786"/>
            <a:ext cx="3086098" cy="181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0294C0-A1F8-9053-ED38-DBE02E6EF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72" y="1146123"/>
            <a:ext cx="7274414" cy="3433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3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/>
          <p:nvPr/>
        </p:nvSpPr>
        <p:spPr>
          <a:xfrm>
            <a:off x="3155771" y="1777434"/>
            <a:ext cx="26703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7" name="Google Shape;177;p15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178" name="Google Shape;178;p15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179" name="Google Shape;179;p15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80" name="Google Shape;180;p15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5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2" name="Google Shape;182;p15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5400000">
            <a:off x="-633412" y="1861786"/>
            <a:ext cx="3086098" cy="1819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5"/>
          <p:cNvSpPr txBox="1"/>
          <p:nvPr/>
        </p:nvSpPr>
        <p:spPr>
          <a:xfrm>
            <a:off x="255450" y="268600"/>
            <a:ext cx="74499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500" b="1" i="0" u="none" strike="noStrike" cap="none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In Summary</a:t>
            </a:r>
            <a:endParaRPr sz="2500" b="1" i="0" u="none" strike="noStrike" cap="none" dirty="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84" name="Google Shape;184;p15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10800000">
            <a:off x="1609723" y="3709128"/>
            <a:ext cx="333375" cy="7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5;p11">
            <a:extLst>
              <a:ext uri="{FF2B5EF4-FFF2-40B4-BE49-F238E27FC236}">
                <a16:creationId xmlns:a16="http://schemas.microsoft.com/office/drawing/2014/main" id="{3E572331-DE3B-7379-F6FC-49B90748B899}"/>
              </a:ext>
            </a:extLst>
          </p:cNvPr>
          <p:cNvSpPr txBox="1"/>
          <p:nvPr/>
        </p:nvSpPr>
        <p:spPr>
          <a:xfrm>
            <a:off x="174701" y="999161"/>
            <a:ext cx="8259006" cy="353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  Manage Contract Terms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  Look for ways to minimize user logins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  Ensure your software is Certified and Secure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  Integrate Transactions versus Data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  Integrate real-time versus batch sweeps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  Look for opportunities outside of automotive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  Partner versus vendor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  Ongoing investment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  Better DMS integration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  Regularly Assess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1700" b="1" dirty="0"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+mj-lt"/>
              <a:buAutoNum type="arabicPeriod"/>
            </a:pPr>
            <a:endParaRPr lang="en-US" sz="1700" b="1" dirty="0"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+mj-lt"/>
              <a:buAutoNum type="arabicPeriod"/>
            </a:pPr>
            <a:endParaRPr lang="en-US" sz="1700" b="1" dirty="0"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+mj-lt"/>
              <a:buAutoNum type="arabicPeriod"/>
            </a:pP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Picture 3" descr="A cloud shaped like a dollar sign&#10;&#10;Description automatically generated with low confidence">
            <a:extLst>
              <a:ext uri="{FF2B5EF4-FFF2-40B4-BE49-F238E27FC236}">
                <a16:creationId xmlns:a16="http://schemas.microsoft.com/office/drawing/2014/main" id="{0CE9A134-5E2B-064A-A0E8-3074296DD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7534" y="2473780"/>
            <a:ext cx="3589372" cy="190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4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384125" y="-5725"/>
            <a:ext cx="2752225" cy="45927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/>
          <p:nvPr/>
        </p:nvSpPr>
        <p:spPr>
          <a:xfrm>
            <a:off x="5526375" y="0"/>
            <a:ext cx="3617700" cy="459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1"/>
          <p:cNvSpPr txBox="1"/>
          <p:nvPr/>
        </p:nvSpPr>
        <p:spPr>
          <a:xfrm>
            <a:off x="207818" y="268594"/>
            <a:ext cx="8164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500" b="1" i="0" u="none" strike="noStrike" cap="none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Ethos</a:t>
            </a:r>
            <a:endParaRPr sz="2500" b="1" i="0" u="none" strike="noStrike" cap="none" dirty="0">
              <a:solidFill>
                <a:srgbClr val="001B0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5" name="Google Shape;85;p11"/>
          <p:cNvSpPr txBox="1"/>
          <p:nvPr/>
        </p:nvSpPr>
        <p:spPr>
          <a:xfrm>
            <a:off x="174701" y="999161"/>
            <a:ext cx="5209423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 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" name="Google Shape;89;p11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91" name="Google Shape;91;p11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2" name="Google Shape;92;p11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1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6" name="Google Shape;96;p1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5328460" y="145949"/>
            <a:ext cx="329909" cy="75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1"/>
          <p:cNvGrpSpPr/>
          <p:nvPr/>
        </p:nvGrpSpPr>
        <p:grpSpPr>
          <a:xfrm>
            <a:off x="7504303" y="27775"/>
            <a:ext cx="1917354" cy="991930"/>
            <a:chOff x="7643900" y="6491575"/>
            <a:chExt cx="2414500" cy="1249125"/>
          </a:xfrm>
        </p:grpSpPr>
        <p:pic>
          <p:nvPicPr>
            <p:cNvPr id="98" name="Google Shape;98;p11"/>
            <p:cNvPicPr preferRelativeResize="0"/>
            <p:nvPr/>
          </p:nvPicPr>
          <p:blipFill rotWithShape="1">
            <a:blip r:embed="rId5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5BAAA3A-86EA-144A-611E-14F907E13A0E}"/>
              </a:ext>
            </a:extLst>
          </p:cNvPr>
          <p:cNvSpPr/>
          <p:nvPr/>
        </p:nvSpPr>
        <p:spPr>
          <a:xfrm>
            <a:off x="126176" y="1727777"/>
            <a:ext cx="380010" cy="36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26D151-0ED3-738D-0F3F-62BAED0A2366}"/>
              </a:ext>
            </a:extLst>
          </p:cNvPr>
          <p:cNvSpPr/>
          <p:nvPr/>
        </p:nvSpPr>
        <p:spPr>
          <a:xfrm>
            <a:off x="4490920" y="3863499"/>
            <a:ext cx="852383" cy="629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7BF84E-0345-9D03-E0D2-2895BFBC6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3109" y="895104"/>
            <a:ext cx="3794250" cy="348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1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384125" y="-5725"/>
            <a:ext cx="2752225" cy="45927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/>
          <p:nvPr/>
        </p:nvSpPr>
        <p:spPr>
          <a:xfrm>
            <a:off x="5526375" y="0"/>
            <a:ext cx="3617700" cy="459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1"/>
          <p:cNvSpPr txBox="1"/>
          <p:nvPr/>
        </p:nvSpPr>
        <p:spPr>
          <a:xfrm>
            <a:off x="408520" y="2290663"/>
            <a:ext cx="8164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4400" b="1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Thank you</a:t>
            </a:r>
            <a:endParaRPr sz="4400" b="1" i="0" u="none" strike="noStrike" cap="none" dirty="0">
              <a:solidFill>
                <a:srgbClr val="001B0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5" name="Google Shape;85;p11"/>
          <p:cNvSpPr txBox="1"/>
          <p:nvPr/>
        </p:nvSpPr>
        <p:spPr>
          <a:xfrm>
            <a:off x="174701" y="999161"/>
            <a:ext cx="5209423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 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" name="Google Shape;89;p11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91" name="Google Shape;91;p11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2" name="Google Shape;92;p11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1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6" name="Google Shape;96;p1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5328460" y="145949"/>
            <a:ext cx="329909" cy="75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1"/>
          <p:cNvGrpSpPr/>
          <p:nvPr/>
        </p:nvGrpSpPr>
        <p:grpSpPr>
          <a:xfrm>
            <a:off x="7504303" y="27775"/>
            <a:ext cx="1917354" cy="991930"/>
            <a:chOff x="7643900" y="6491575"/>
            <a:chExt cx="2414500" cy="1249125"/>
          </a:xfrm>
        </p:grpSpPr>
        <p:pic>
          <p:nvPicPr>
            <p:cNvPr id="98" name="Google Shape;98;p11"/>
            <p:cNvPicPr preferRelativeResize="0"/>
            <p:nvPr/>
          </p:nvPicPr>
          <p:blipFill rotWithShape="1">
            <a:blip r:embed="rId5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5BAAA3A-86EA-144A-611E-14F907E13A0E}"/>
              </a:ext>
            </a:extLst>
          </p:cNvPr>
          <p:cNvSpPr/>
          <p:nvPr/>
        </p:nvSpPr>
        <p:spPr>
          <a:xfrm>
            <a:off x="126176" y="1727777"/>
            <a:ext cx="380010" cy="36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26D151-0ED3-738D-0F3F-62BAED0A2366}"/>
              </a:ext>
            </a:extLst>
          </p:cNvPr>
          <p:cNvSpPr/>
          <p:nvPr/>
        </p:nvSpPr>
        <p:spPr>
          <a:xfrm>
            <a:off x="4490920" y="3863499"/>
            <a:ext cx="852383" cy="629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12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"/>
          <p:cNvSpPr txBox="1"/>
          <p:nvPr/>
        </p:nvSpPr>
        <p:spPr>
          <a:xfrm>
            <a:off x="3155771" y="1777434"/>
            <a:ext cx="26703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3" name="Google Shape;163;p14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164" name="Google Shape;164;p14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165" name="Google Shape;165;p14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6" name="Google Shape;166;p14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4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8" name="Google Shape;168;p14"/>
          <p:cNvPicPr preferRelativeResize="0"/>
          <p:nvPr/>
        </p:nvPicPr>
        <p:blipFill rotWithShape="1">
          <a:blip r:embed="rId3">
            <a:alphaModFix/>
          </a:blip>
          <a:srcRect l="20685" t="29967" r="20177" b="24503"/>
          <a:stretch/>
        </p:blipFill>
        <p:spPr>
          <a:xfrm>
            <a:off x="7705375" y="165700"/>
            <a:ext cx="1100625" cy="84734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4"/>
          <p:cNvSpPr txBox="1"/>
          <p:nvPr/>
        </p:nvSpPr>
        <p:spPr>
          <a:xfrm>
            <a:off x="255450" y="268600"/>
            <a:ext cx="74499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500" b="1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Sharon Kitzman</a:t>
            </a:r>
            <a:endParaRPr sz="2500" b="1" i="0" u="none" strike="noStrike" cap="none" dirty="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70" name="Google Shape;170;p14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6712638" y="1861786"/>
            <a:ext cx="3086098" cy="181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27723B-2CFF-91F6-882B-DB9E068F9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18526"/>
            <a:ext cx="6425293" cy="33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6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3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384125" y="-5725"/>
            <a:ext cx="2752225" cy="45927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/>
          <p:nvPr/>
        </p:nvSpPr>
        <p:spPr>
          <a:xfrm>
            <a:off x="5526375" y="0"/>
            <a:ext cx="3617700" cy="459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1"/>
          <p:cNvSpPr txBox="1"/>
          <p:nvPr/>
        </p:nvSpPr>
        <p:spPr>
          <a:xfrm>
            <a:off x="207818" y="268594"/>
            <a:ext cx="8164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500" b="1" i="0" u="none" strike="noStrike" cap="none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Mission, Vision &amp; Core Values</a:t>
            </a:r>
            <a:endParaRPr sz="2500" b="1" i="0" u="none" strike="noStrike" cap="none" dirty="0">
              <a:solidFill>
                <a:srgbClr val="001B0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4" name="Google Shape;84;p11"/>
          <p:cNvSpPr txBox="1"/>
          <p:nvPr/>
        </p:nvSpPr>
        <p:spPr>
          <a:xfrm>
            <a:off x="3155771" y="1777434"/>
            <a:ext cx="26703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1"/>
          <p:cNvSpPr txBox="1"/>
          <p:nvPr/>
        </p:nvSpPr>
        <p:spPr>
          <a:xfrm>
            <a:off x="207825" y="1428624"/>
            <a:ext cx="2421600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Mission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" name="Google Shape;86;p11"/>
          <p:cNvSpPr txBox="1"/>
          <p:nvPr/>
        </p:nvSpPr>
        <p:spPr>
          <a:xfrm>
            <a:off x="285075" y="1829300"/>
            <a:ext cx="52413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75" tIns="28325" rIns="37775" bIns="283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20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Partnering with automotive dealers and vendors in an ever-evolving landscape, offering modern solutions that deliver a superior consumer experience to drive loyalty and profitable growth</a:t>
            </a: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" name="Google Shape;87;p11"/>
          <p:cNvSpPr txBox="1"/>
          <p:nvPr/>
        </p:nvSpPr>
        <p:spPr>
          <a:xfrm>
            <a:off x="285075" y="3323350"/>
            <a:ext cx="51846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000" tIns="31500" rIns="42000" bIns="315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200" i="0" u="none" strike="noStrike" cap="none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To be the most recognized and recommended automotive dealer </a:t>
            </a:r>
            <a:br>
              <a:rPr lang="en-US" sz="1200" i="0" u="none" strike="noStrike" cap="none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1200" i="0" u="none" strike="noStrike" cap="none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and vendor solution.  Redefining partner with every interaction</a:t>
            </a:r>
            <a:endParaRPr sz="1200" dirty="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11"/>
          <p:cNvSpPr txBox="1"/>
          <p:nvPr/>
        </p:nvSpPr>
        <p:spPr>
          <a:xfrm>
            <a:off x="5647675" y="1428625"/>
            <a:ext cx="21789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i="0" u="none" strike="noStrike" cap="none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Core Values</a:t>
            </a:r>
            <a:endParaRPr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" name="Google Shape;89;p11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91" name="Google Shape;91;p11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2" name="Google Shape;92;p11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1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94" name="Google Shape;94;p11"/>
          <p:cNvGraphicFramePr/>
          <p:nvPr/>
        </p:nvGraphicFramePr>
        <p:xfrm>
          <a:off x="5897550" y="1958500"/>
          <a:ext cx="2855800" cy="1905000"/>
        </p:xfrm>
        <a:graphic>
          <a:graphicData uri="http://schemas.openxmlformats.org/drawingml/2006/table">
            <a:tbl>
              <a:tblPr>
                <a:noFill/>
                <a:tableStyleId>{4B281A67-70C8-4648-8BCF-0AE515704F56}</a:tableStyleId>
              </a:tblPr>
              <a:tblGrid>
                <a:gridCol w="117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Accountability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Do it. Own it. Drive it.</a:t>
                      </a:r>
                      <a:endParaRPr sz="1200"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Our Team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Grow Together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Dedication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Champion Excellence</a:t>
                      </a: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Innovation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Revolutionizing Ingenuity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Community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Impactful Outreach</a:t>
                      </a: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5" name="Google Shape;95;p11"/>
          <p:cNvSpPr txBox="1"/>
          <p:nvPr/>
        </p:nvSpPr>
        <p:spPr>
          <a:xfrm>
            <a:off x="207825" y="2962161"/>
            <a:ext cx="2421600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Vision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6" name="Google Shape;96;p1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5328460" y="145949"/>
            <a:ext cx="329909" cy="75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1"/>
          <p:cNvGrpSpPr/>
          <p:nvPr/>
        </p:nvGrpSpPr>
        <p:grpSpPr>
          <a:xfrm>
            <a:off x="7504303" y="27775"/>
            <a:ext cx="1917354" cy="991930"/>
            <a:chOff x="7643900" y="6491575"/>
            <a:chExt cx="2414500" cy="1249125"/>
          </a:xfrm>
        </p:grpSpPr>
        <p:pic>
          <p:nvPicPr>
            <p:cNvPr id="98" name="Google Shape;98;p11"/>
            <p:cNvPicPr preferRelativeResize="0"/>
            <p:nvPr/>
          </p:nvPicPr>
          <p:blipFill rotWithShape="1">
            <a:blip r:embed="rId5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5" name="Google Shape;10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7246"/>
            <a:ext cx="9144000" cy="5015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2"/>
          <p:cNvPicPr preferRelativeResize="0"/>
          <p:nvPr/>
        </p:nvPicPr>
        <p:blipFill rotWithShape="1">
          <a:blip r:embed="rId4">
            <a:alphaModFix amt="40000"/>
          </a:blip>
          <a:srcRect l="25367"/>
          <a:stretch/>
        </p:blipFill>
        <p:spPr>
          <a:xfrm rot="-5400000">
            <a:off x="5881587" y="2166837"/>
            <a:ext cx="5191327" cy="876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12"/>
          <p:cNvGrpSpPr/>
          <p:nvPr/>
        </p:nvGrpSpPr>
        <p:grpSpPr>
          <a:xfrm>
            <a:off x="-272125" y="274112"/>
            <a:ext cx="2414500" cy="1249125"/>
            <a:chOff x="7643900" y="6491575"/>
            <a:chExt cx="2414500" cy="1249125"/>
          </a:xfrm>
        </p:grpSpPr>
        <p:pic>
          <p:nvPicPr>
            <p:cNvPr id="108" name="Google Shape;108;p12"/>
            <p:cNvPicPr preferRelativeResize="0"/>
            <p:nvPr/>
          </p:nvPicPr>
          <p:blipFill rotWithShape="1">
            <a:blip r:embed="rId5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110" name="Google Shape;110;p12"/>
          <p:cNvSpPr txBox="1"/>
          <p:nvPr/>
        </p:nvSpPr>
        <p:spPr>
          <a:xfrm>
            <a:off x="1752600" y="651900"/>
            <a:ext cx="5322041" cy="137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35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10 Ways to Optimize Your Software</a:t>
            </a:r>
            <a:endParaRPr sz="35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1200" dirty="0"/>
          </a:p>
        </p:txBody>
      </p:sp>
      <p:pic>
        <p:nvPicPr>
          <p:cNvPr id="111" name="Google Shape;111;p12"/>
          <p:cNvPicPr preferRelativeResize="0"/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7531425" y="-2921401"/>
            <a:ext cx="5488501" cy="444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2"/>
          <p:cNvPicPr preferRelativeResize="0"/>
          <p:nvPr/>
        </p:nvPicPr>
        <p:blipFill>
          <a:blip r:embed="rId8">
            <a:alphaModFix amt="80000"/>
          </a:blip>
          <a:stretch>
            <a:fillRect/>
          </a:stretch>
        </p:blipFill>
        <p:spPr>
          <a:xfrm rot="10800000">
            <a:off x="7303240" y="1006910"/>
            <a:ext cx="447275" cy="10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384125" y="-5725"/>
            <a:ext cx="2752225" cy="45927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/>
          <p:nvPr/>
        </p:nvSpPr>
        <p:spPr>
          <a:xfrm>
            <a:off x="5526375" y="-16934"/>
            <a:ext cx="3617700" cy="459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84;p11"/>
          <p:cNvSpPr txBox="1"/>
          <p:nvPr/>
        </p:nvSpPr>
        <p:spPr>
          <a:xfrm>
            <a:off x="3155771" y="1777434"/>
            <a:ext cx="26703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1"/>
          <p:cNvSpPr txBox="1"/>
          <p:nvPr/>
        </p:nvSpPr>
        <p:spPr>
          <a:xfrm>
            <a:off x="5647675" y="1428624"/>
            <a:ext cx="3080328" cy="228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Dealer Tech 2021 Report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60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16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4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&amp;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60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$30K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8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per month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" name="Google Shape;89;p11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91" name="Google Shape;91;p11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2" name="Google Shape;92;p11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1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6" name="Google Shape;96;p1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5328460" y="145949"/>
            <a:ext cx="329909" cy="75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1"/>
          <p:cNvGrpSpPr/>
          <p:nvPr/>
        </p:nvGrpSpPr>
        <p:grpSpPr>
          <a:xfrm>
            <a:off x="7504303" y="27775"/>
            <a:ext cx="1917354" cy="991930"/>
            <a:chOff x="7643900" y="6491575"/>
            <a:chExt cx="2414500" cy="1249125"/>
          </a:xfrm>
        </p:grpSpPr>
        <p:pic>
          <p:nvPicPr>
            <p:cNvPr id="98" name="Google Shape;98;p11"/>
            <p:cNvPicPr preferRelativeResize="0"/>
            <p:nvPr/>
          </p:nvPicPr>
          <p:blipFill rotWithShape="1">
            <a:blip r:embed="rId5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8427B73-4629-21B7-DC25-7CDA918B9F27}"/>
              </a:ext>
            </a:extLst>
          </p:cNvPr>
          <p:cNvSpPr txBox="1"/>
          <p:nvPr/>
        </p:nvSpPr>
        <p:spPr>
          <a:xfrm>
            <a:off x="31811" y="993143"/>
            <a:ext cx="5494564" cy="8571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en-US" sz="14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  <a:t>Dealerslink • OptionSoft Technologies: Deep Dive • PayMaple • MenuMetric • Edifice Automotive Marketing • Flick Fusion • OptionSoft Technologies: Service Drive • IPS: ScanIt Vehicles • DealerTrend: CarDealerPress • Paymentflo: Checkflo • Crypton Mobile: CryptoSIGN • Dealer Venom • AIB: TitleDirect • Software Techniques • Total Customer Connect: Sales Marketing • Total Customer Connect: MPI • Dealerslink: Inventory Appraisal Tool • iTapMenu • AutoService AI • Traffic Control: Traffic 360 CRM • Affinitiv: XRM • REPAY • Total Customer Connect: Texting • Opus VTR • Digital Technology, Inc. • AutoSweet • AutoAlert: CXM • Carmen: Service Concierge • Elite EXTRA • Total Customer Connect: Mobile Bill Pay • SimpSocial • Auto Pro Solutions: Scheduling / Shop Loading • Total Customer Connect: Menu Builder • DealerPeak • AutoAp: Dynamic Recall Management • Dealer Services Network: DocuPro • Customer Research • Demand Local • Total Customer Connect: BDC • Macrosmith • CarNow: Real-Time Retail • Prospay • DealerFunnel • Dealership For Life • CreditMiner • DealerJazz • BlinkAi • OptionSoft Technologies: Client Connect • 360-Five Digital: 360-Five Payments • CMT Scanner • SmartPay Solutions • Total Customer Connect: Service Connect • DealerVision.com • Auto Pro Solutions: Walk Around / MPI • Total Customer Connect: MPI • Xcel Media Group • Cion Digital • Total Customer Connect: Service Marketing • Dealer Addendums • IPS: ScanIt Parts • Fixed Performance • Preferred Payments • Calendar Systems • Workflow Solutions 360 • Rome Technologies • Credit Bureau Connection • Conversica: Revenue Digital Assistants • DealerOps • Performance Loyalty Group • Maestro Personal Assistant • Autodex: CRM • SMART Payment Plan • Traxtion • Total Customer Connect: Service Lane Check In • Covideo Dealer Services • Auto Pro Solutions: Service Menu • DriveCentric • Astute RM: SaaS CRM • Clicktunity • Total Customer Connect: Appointment Scheduler • Auto Pro Solutions: Texting • OptionSoft Technologies: OmniMenu • Momentum CRM • TrueSpot: TrueRecon • TrueSpot: Lot Management 360 • CloudX • ScanSolutions: Parts Wizard • EFG Companies • ProMax: CRM • OptionSoft Technologies: GoGoCar • KEYper Systems • Pave • iService Auto: iService Product Suite • Velocity Automotive: VelocityEngage • Certified Dealer's Process • Dynatron Software: VFI • Agility Credit: Credit Bureau • ShipYourCarNow • AutoVision • Scan123 • ScanSolutions: Vehicle Wizard • DriveRightData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83" name="Google Shape;83;p11"/>
          <p:cNvSpPr txBox="1"/>
          <p:nvPr/>
        </p:nvSpPr>
        <p:spPr>
          <a:xfrm>
            <a:off x="207818" y="268594"/>
            <a:ext cx="4316143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 fontScale="850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500" b="1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How much software do you have?</a:t>
            </a:r>
            <a:endParaRPr sz="2500" b="1" i="0" u="none" strike="noStrike" cap="none" dirty="0">
              <a:solidFill>
                <a:srgbClr val="001B0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52128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384125" y="-5725"/>
            <a:ext cx="2752225" cy="45927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/>
          <p:nvPr/>
        </p:nvSpPr>
        <p:spPr>
          <a:xfrm>
            <a:off x="5526375" y="-16934"/>
            <a:ext cx="3617700" cy="459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1"/>
          <p:cNvSpPr txBox="1"/>
          <p:nvPr/>
        </p:nvSpPr>
        <p:spPr>
          <a:xfrm>
            <a:off x="207818" y="268594"/>
            <a:ext cx="4316143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500" b="1" i="0" u="none" strike="noStrike" cap="none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Automotive Ecosystem</a:t>
            </a:r>
            <a:endParaRPr sz="2500" b="1" i="0" u="none" strike="noStrike" cap="none" dirty="0">
              <a:solidFill>
                <a:srgbClr val="001B0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8" name="Google Shape;88;p11"/>
          <p:cNvSpPr txBox="1"/>
          <p:nvPr/>
        </p:nvSpPr>
        <p:spPr>
          <a:xfrm>
            <a:off x="5647675" y="1428624"/>
            <a:ext cx="3080328" cy="228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Dealer Tech 2021 Report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60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16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4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&amp;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60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$30K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8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per month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" name="Google Shape;89;p11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91" name="Google Shape;91;p11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2" name="Google Shape;92;p11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1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6" name="Google Shape;96;p1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5328460" y="145949"/>
            <a:ext cx="329909" cy="75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1"/>
          <p:cNvGrpSpPr/>
          <p:nvPr/>
        </p:nvGrpSpPr>
        <p:grpSpPr>
          <a:xfrm>
            <a:off x="7504303" y="27775"/>
            <a:ext cx="1917354" cy="991930"/>
            <a:chOff x="7643900" y="6491575"/>
            <a:chExt cx="2414500" cy="1249125"/>
          </a:xfrm>
        </p:grpSpPr>
        <p:pic>
          <p:nvPicPr>
            <p:cNvPr id="98" name="Google Shape;98;p11"/>
            <p:cNvPicPr preferRelativeResize="0"/>
            <p:nvPr/>
          </p:nvPicPr>
          <p:blipFill rotWithShape="1">
            <a:blip r:embed="rId5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05C6128-1763-D524-76CB-1501BBC79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821" y="1396669"/>
            <a:ext cx="5617576" cy="29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2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384125" y="-5725"/>
            <a:ext cx="2752225" cy="45927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/>
          <p:nvPr/>
        </p:nvSpPr>
        <p:spPr>
          <a:xfrm>
            <a:off x="5526375" y="0"/>
            <a:ext cx="3617700" cy="459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1"/>
          <p:cNvSpPr txBox="1"/>
          <p:nvPr/>
        </p:nvSpPr>
        <p:spPr>
          <a:xfrm>
            <a:off x="207818" y="268594"/>
            <a:ext cx="8164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500" b="1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#1 – Manage Contract Terms</a:t>
            </a:r>
            <a:endParaRPr sz="2500" b="1" i="0" u="none" strike="noStrike" cap="none" dirty="0">
              <a:solidFill>
                <a:srgbClr val="001B0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4" name="Google Shape;84;p11"/>
          <p:cNvSpPr txBox="1"/>
          <p:nvPr/>
        </p:nvSpPr>
        <p:spPr>
          <a:xfrm>
            <a:off x="3155771" y="1777434"/>
            <a:ext cx="26703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1"/>
          <p:cNvSpPr txBox="1"/>
          <p:nvPr/>
        </p:nvSpPr>
        <p:spPr>
          <a:xfrm>
            <a:off x="207825" y="1428624"/>
            <a:ext cx="3747824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Technology Obsolescence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" name="Google Shape;86;p11"/>
          <p:cNvSpPr txBox="1"/>
          <p:nvPr/>
        </p:nvSpPr>
        <p:spPr>
          <a:xfrm>
            <a:off x="285075" y="1829299"/>
            <a:ext cx="5241300" cy="100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75" tIns="28325" rIns="37775" bIns="28325" anchor="t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2013 Forbes – Web-base Apps 3-5 year shelf life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2023 Google – 18-month inception to sunset cycle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" name="Google Shape;87;p11"/>
          <p:cNvSpPr txBox="1"/>
          <p:nvPr/>
        </p:nvSpPr>
        <p:spPr>
          <a:xfrm>
            <a:off x="264869" y="2831939"/>
            <a:ext cx="51846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000" tIns="31500" rIns="42000" bIns="31500" anchor="t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1992 - 6-figure on-premise server investment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2002 – transition to hosted server environments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2023 – Fractional space &amp; Elastic Pools</a:t>
            </a:r>
            <a:endParaRPr sz="1600" dirty="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11"/>
          <p:cNvSpPr txBox="1"/>
          <p:nvPr/>
        </p:nvSpPr>
        <p:spPr>
          <a:xfrm>
            <a:off x="5647675" y="1019702"/>
            <a:ext cx="3288500" cy="795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The Answer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Short Terms = Flexibility</a:t>
            </a:r>
            <a:endParaRPr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" name="Google Shape;89;p11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91" name="Google Shape;91;p11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2" name="Google Shape;92;p11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1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94" name="Google Shape;94;p11"/>
          <p:cNvGraphicFramePr/>
          <p:nvPr>
            <p:extLst>
              <p:ext uri="{D42A27DB-BD31-4B8C-83A1-F6EECF244321}">
                <p14:modId xmlns:p14="http://schemas.microsoft.com/office/powerpoint/2010/main" val="2367882712"/>
              </p:ext>
            </p:extLst>
          </p:nvPr>
        </p:nvGraphicFramePr>
        <p:xfrm>
          <a:off x="5897550" y="1958500"/>
          <a:ext cx="2855800" cy="1143000"/>
        </p:xfrm>
        <a:graphic>
          <a:graphicData uri="http://schemas.openxmlformats.org/drawingml/2006/table">
            <a:tbl>
              <a:tblPr>
                <a:noFill/>
                <a:tableStyleId>{4B281A67-70C8-4648-8BCF-0AE515704F56}</a:tableStyleId>
              </a:tblPr>
              <a:tblGrid>
                <a:gridCol w="117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</a:rPr>
                        <a:t>Innovation</a:t>
                      </a:r>
                      <a:endParaRPr sz="1200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Latest and Greatest</a:t>
                      </a:r>
                      <a:endParaRPr sz="1200"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Industry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Adapt to the Market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Consolidation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Business Opportunity</a:t>
                      </a: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5" name="Google Shape;95;p11"/>
          <p:cNvSpPr txBox="1"/>
          <p:nvPr/>
        </p:nvSpPr>
        <p:spPr>
          <a:xfrm>
            <a:off x="187619" y="2470750"/>
            <a:ext cx="3187308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Financed Asset History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6" name="Google Shape;96;p1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5328460" y="145949"/>
            <a:ext cx="329909" cy="75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1"/>
          <p:cNvGrpSpPr/>
          <p:nvPr/>
        </p:nvGrpSpPr>
        <p:grpSpPr>
          <a:xfrm>
            <a:off x="7504303" y="27775"/>
            <a:ext cx="1917354" cy="991930"/>
            <a:chOff x="7643900" y="6491575"/>
            <a:chExt cx="2414500" cy="1249125"/>
          </a:xfrm>
        </p:grpSpPr>
        <p:pic>
          <p:nvPicPr>
            <p:cNvPr id="98" name="Google Shape;98;p11"/>
            <p:cNvPicPr preferRelativeResize="0"/>
            <p:nvPr/>
          </p:nvPicPr>
          <p:blipFill rotWithShape="1">
            <a:blip r:embed="rId5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8" name="Picture 7" descr="A picture containing light">
            <a:extLst>
              <a:ext uri="{FF2B5EF4-FFF2-40B4-BE49-F238E27FC236}">
                <a16:creationId xmlns:a16="http://schemas.microsoft.com/office/drawing/2014/main" id="{BCA23912-3FC4-3F55-F3B1-EEF6DBCF8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6921" y="3292649"/>
            <a:ext cx="2439405" cy="13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8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384125" y="-5725"/>
            <a:ext cx="2752225" cy="45927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/>
          <p:nvPr/>
        </p:nvSpPr>
        <p:spPr>
          <a:xfrm>
            <a:off x="5526375" y="0"/>
            <a:ext cx="3617700" cy="459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1"/>
          <p:cNvSpPr txBox="1"/>
          <p:nvPr/>
        </p:nvSpPr>
        <p:spPr>
          <a:xfrm>
            <a:off x="207818" y="268594"/>
            <a:ext cx="8164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500" b="1" dirty="0">
                <a:solidFill>
                  <a:srgbClr val="001B0D"/>
                </a:solidFill>
                <a:latin typeface="Lato Black"/>
                <a:ea typeface="Lato Black"/>
                <a:cs typeface="Lato Black"/>
                <a:sym typeface="Lato Black"/>
              </a:rPr>
              <a:t>#2 – User Log-ins </a:t>
            </a:r>
            <a:endParaRPr sz="2500" b="1" i="0" u="none" strike="noStrike" cap="none" dirty="0">
              <a:solidFill>
                <a:srgbClr val="001B0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4" name="Google Shape;84;p11"/>
          <p:cNvSpPr txBox="1"/>
          <p:nvPr/>
        </p:nvSpPr>
        <p:spPr>
          <a:xfrm>
            <a:off x="3155771" y="1777434"/>
            <a:ext cx="26703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1"/>
          <p:cNvSpPr txBox="1"/>
          <p:nvPr/>
        </p:nvSpPr>
        <p:spPr>
          <a:xfrm>
            <a:off x="207824" y="1428624"/>
            <a:ext cx="4168576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latin typeface="Lato"/>
                <a:ea typeface="Lato"/>
                <a:cs typeface="Lato"/>
                <a:sym typeface="Lato"/>
              </a:rPr>
              <a:t>Example - Sales Manager 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" name="Google Shape;86;p11"/>
          <p:cNvSpPr txBox="1"/>
          <p:nvPr/>
        </p:nvSpPr>
        <p:spPr>
          <a:xfrm>
            <a:off x="285075" y="1829300"/>
            <a:ext cx="52413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75" tIns="28325" rIns="37775" bIns="28325" anchor="t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DMS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CRM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Desking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Inventory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Digital Retailing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 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Key Tracking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Analytics/Reporting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eContracting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Equity Mining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Registration &amp; Titling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Vehicle Appraisal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Vehicle Scanning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Website (admin)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11"/>
          <p:cNvSpPr txBox="1"/>
          <p:nvPr/>
        </p:nvSpPr>
        <p:spPr>
          <a:xfrm>
            <a:off x="5670787" y="1157557"/>
            <a:ext cx="21789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575" tIns="138575" rIns="138575" bIns="13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The Answer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7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Single Sign On</a:t>
            </a:r>
            <a:endParaRPr sz="17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" name="Google Shape;89;p11"/>
          <p:cNvGrpSpPr/>
          <p:nvPr/>
        </p:nvGrpSpPr>
        <p:grpSpPr>
          <a:xfrm>
            <a:off x="0" y="4633200"/>
            <a:ext cx="10986824" cy="510300"/>
            <a:chOff x="0" y="4718475"/>
            <a:chExt cx="10986824" cy="5103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4718475"/>
              <a:ext cx="9144000" cy="510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91" name="Google Shape;91;p11"/>
            <p:cNvCxnSpPr/>
            <p:nvPr/>
          </p:nvCxnSpPr>
          <p:spPr>
            <a:xfrm>
              <a:off x="3133725" y="4924875"/>
              <a:ext cx="3981600" cy="0"/>
            </a:xfrm>
            <a:prstGeom prst="straightConnector1">
              <a:avLst/>
            </a:prstGeom>
            <a:noFill/>
            <a:ln w="12700" cap="flat" cmpd="sng">
              <a:solidFill>
                <a:srgbClr val="8DC64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2" name="Google Shape;92;p11"/>
            <p:cNvSpPr txBox="1"/>
            <p:nvPr/>
          </p:nvSpPr>
          <p:spPr>
            <a:xfrm>
              <a:off x="255449" y="4794687"/>
              <a:ext cx="3700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Company Confidential and Proprietary | Copyright © Dominion DMS, LLC</a:t>
              </a:r>
              <a:endParaRPr sz="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1"/>
            <p:cNvSpPr txBox="1"/>
            <p:nvPr/>
          </p:nvSpPr>
          <p:spPr>
            <a:xfrm>
              <a:off x="7286624" y="4771587"/>
              <a:ext cx="37002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DominionDMS.com</a:t>
              </a:r>
              <a:endParaRPr sz="10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94" name="Google Shape;94;p11"/>
          <p:cNvGraphicFramePr/>
          <p:nvPr>
            <p:extLst>
              <p:ext uri="{D42A27DB-BD31-4B8C-83A1-F6EECF244321}">
                <p14:modId xmlns:p14="http://schemas.microsoft.com/office/powerpoint/2010/main" val="3033655154"/>
              </p:ext>
            </p:extLst>
          </p:nvPr>
        </p:nvGraphicFramePr>
        <p:xfrm>
          <a:off x="5897550" y="1958500"/>
          <a:ext cx="2855800" cy="1905000"/>
        </p:xfrm>
        <a:graphic>
          <a:graphicData uri="http://schemas.openxmlformats.org/drawingml/2006/table">
            <a:tbl>
              <a:tblPr>
                <a:noFill/>
                <a:tableStyleId>{4B281A67-70C8-4648-8BCF-0AE515704F56}</a:tableStyleId>
              </a:tblPr>
              <a:tblGrid>
                <a:gridCol w="117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Security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Passwords- &amp; MFA</a:t>
                      </a:r>
                      <a:endParaRPr sz="1200"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Usage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accent6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Top of mind</a:t>
                      </a:r>
                      <a:endParaRPr sz="1000" b="1" dirty="0">
                        <a:solidFill>
                          <a:schemeClr val="accent6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Browser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Launch &amp; Recovery</a:t>
                      </a: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Integration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Efficient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Onboarding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75BB4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Less to learn</a:t>
                      </a: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6" name="Google Shape;96;p1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5328460" y="145949"/>
            <a:ext cx="329909" cy="75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1"/>
          <p:cNvGrpSpPr/>
          <p:nvPr/>
        </p:nvGrpSpPr>
        <p:grpSpPr>
          <a:xfrm>
            <a:off x="7504303" y="27775"/>
            <a:ext cx="1917354" cy="991930"/>
            <a:chOff x="7643900" y="6491575"/>
            <a:chExt cx="2414500" cy="1249125"/>
          </a:xfrm>
        </p:grpSpPr>
        <p:pic>
          <p:nvPicPr>
            <p:cNvPr id="98" name="Google Shape;98;p11"/>
            <p:cNvPicPr preferRelativeResize="0"/>
            <p:nvPr/>
          </p:nvPicPr>
          <p:blipFill rotWithShape="1">
            <a:blip r:embed="rId5">
              <a:alphaModFix/>
            </a:blip>
            <a:srcRect t="4810" b="3218"/>
            <a:stretch/>
          </p:blipFill>
          <p:spPr>
            <a:xfrm>
              <a:off x="7643900" y="6491575"/>
              <a:ext cx="2414500" cy="12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17413" y="6934924"/>
              <a:ext cx="667476" cy="362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775277F-6FDF-122B-14B8-E91AE05A1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1827" y="2593460"/>
            <a:ext cx="2552831" cy="194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1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6105</TotalTime>
  <Words>1499</Words>
  <Application>Microsoft Office PowerPoint</Application>
  <PresentationFormat>On-screen Show (16:9)</PresentationFormat>
  <Paragraphs>318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Arial</vt:lpstr>
      <vt:lpstr>Lato Black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Sharon Kitzman</cp:lastModifiedBy>
  <cp:revision>12</cp:revision>
  <dcterms:modified xsi:type="dcterms:W3CDTF">2023-07-23T16:11:26Z</dcterms:modified>
</cp:coreProperties>
</file>